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5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9" r:id="rId23"/>
    <p:sldId id="278" r:id="rId24"/>
    <p:sldId id="274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B024-7D4A-48AE-976F-1E7E6422B11E}" type="datetimeFigureOut">
              <a:rPr lang="pl-PL" smtClean="0"/>
              <a:pPr/>
              <a:t>17.11.2020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40C1-485C-4C96-A88B-FDC82EF9B20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572560" cy="1857388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latin typeface="Comic Sans MS" pitchFamily="66" charset="0"/>
              </a:rPr>
              <a:t>PRAWA DZIECKA</a:t>
            </a:r>
            <a:endParaRPr lang="pl-PL" sz="7200" b="1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285884"/>
          </a:xfrm>
        </p:spPr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Konwencja o Prawach Dziecka</a:t>
            </a:r>
          </a:p>
          <a:p>
            <a:r>
              <a:rPr lang="pl-PL" dirty="0" smtClean="0">
                <a:latin typeface="Comic Sans MS" pitchFamily="66" charset="0"/>
              </a:rPr>
              <a:t>20 listopada 1989r.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2290" name="Picture 2" descr="C:\Users\Zenobiusz\Desktop\PRAWA DZIECKA\stick-people-children-5293336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357850" cy="193991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omic Sans MS" pitchFamily="66" charset="0"/>
              </a:rPr>
              <a:t>DOSTĘP DO RÓŻNYCH MEDIÓW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>(</a:t>
            </a:r>
            <a:r>
              <a:rPr lang="pl-PL" sz="3100" dirty="0" smtClean="0">
                <a:latin typeface="Comic Sans MS" pitchFamily="66" charset="0"/>
              </a:rPr>
              <a:t>Artykuł 17) </a:t>
            </a:r>
            <a:br>
              <a:rPr lang="pl-PL" sz="3100" dirty="0" smtClean="0">
                <a:latin typeface="Comic Sans MS" pitchFamily="66" charset="0"/>
              </a:rPr>
            </a:br>
            <a:endParaRPr lang="pl-PL" sz="31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1934" y="2714620"/>
            <a:ext cx="4786346" cy="371477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Mam prawo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do korzystania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z książek, gazet, </a:t>
            </a:r>
            <a:r>
              <a:rPr lang="pl-PL" dirty="0" err="1" smtClean="0">
                <a:latin typeface="Comic Sans MS" pitchFamily="66" charset="0"/>
              </a:rPr>
              <a:t>internetu</a:t>
            </a:r>
            <a:r>
              <a:rPr lang="pl-PL" dirty="0" smtClean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– choć rodzice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czy opiekunowie powinni czuwać nad tym,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z czego i jak długo korzystam.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386" name="Picture 2" descr="C:\Users\Zenobiusz\Desktop\PRAWA DZIECKA\child-3326960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3786214" cy="3786214"/>
          </a:xfrm>
          <a:prstGeom prst="rect">
            <a:avLst/>
          </a:prstGeom>
          <a:noFill/>
        </p:spPr>
      </p:pic>
      <p:pic>
        <p:nvPicPr>
          <p:cNvPr id="16387" name="Picture 3" descr="C:\Users\Zenobiusz\Desktop\PRAWA DZIECKA\student-5675055_19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7166"/>
            <a:ext cx="2328850" cy="19407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omic Sans MS" pitchFamily="66" charset="0"/>
              </a:rPr>
              <a:t>OCHRONA PRZED PRZEMOCĄ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19)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7620" y="1857364"/>
            <a:ext cx="4829180" cy="50006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Nikt, nawet mama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czy tata nie mają prawa mnie bić lub dręczyć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w inny sposób!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Rodzice i opiekunowie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nie mogą mnie zaniedbywać.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Zadaniem dorosłych jest chronić dziecko przed przemocą.</a:t>
            </a:r>
          </a:p>
          <a:p>
            <a:endParaRPr lang="pl-PL" dirty="0"/>
          </a:p>
        </p:txBody>
      </p:sp>
      <p:pic>
        <p:nvPicPr>
          <p:cNvPr id="2050" name="Picture 2" descr="C:\Users\Zenobiusz\Desktop\PRAWA DZIECKA\boy-4665536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3742436" cy="41402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Comic Sans MS" pitchFamily="66" charset="0"/>
              </a:rPr>
              <a:t>PRAWO DO OPIEKI </a:t>
            </a:r>
            <a:r>
              <a:rPr lang="pl-PL" b="1" dirty="0" smtClean="0">
                <a:latin typeface="Comic Sans MS" pitchFamily="66" charset="0"/>
              </a:rPr>
              <a:t>MEDYCZNEJ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24)</a:t>
            </a:r>
            <a:endParaRPr lang="pl-PL" sz="3100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928934"/>
            <a:ext cx="5000660" cy="3197229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Comic Sans MS" pitchFamily="66" charset="0"/>
              </a:rPr>
              <a:t> </a:t>
            </a:r>
            <a:endParaRPr lang="pl-PL" sz="4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Jak zachoruję,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zawsze mam prawo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do leczenia.</a:t>
            </a:r>
          </a:p>
          <a:p>
            <a:endParaRPr lang="pl-PL" dirty="0"/>
          </a:p>
        </p:txBody>
      </p:sp>
      <p:pic>
        <p:nvPicPr>
          <p:cNvPr id="3074" name="Picture 2" descr="C:\Users\Zenobiusz\Desktop\PRAWA DZIECKA\boy-1299626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214554"/>
            <a:ext cx="3305664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omic Sans MS" pitchFamily="66" charset="0"/>
              </a:rPr>
              <a:t>PRAWO 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DO ZABEZPIECZENIA 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SPOŁECZNEGO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26)</a:t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86050" y="3357562"/>
            <a:ext cx="5900750" cy="2768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Jeśli moja rodzina jest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w trudnej sytuacji finansowej,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państwo powinno mi pomóc.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098" name="Picture 2" descr="C:\Users\Zenobiusz\Desktop\PRAWA DZIECKA\poor-5099509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1964533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r>
              <a:rPr lang="pl-PL" b="1" dirty="0" smtClean="0">
                <a:latin typeface="Comic Sans MS" pitchFamily="66" charset="0"/>
              </a:rPr>
              <a:t>PRAWO DO NAUKI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>(Artykuł 28)</a:t>
            </a:r>
            <a:br>
              <a:rPr lang="pl-PL" sz="2800" dirty="0" smtClean="0">
                <a:latin typeface="Comic Sans MS" pitchFamily="66" charset="0"/>
              </a:rPr>
            </a:b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000240"/>
            <a:ext cx="4071966" cy="45720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Dzieci mają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prawo do nauki.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Dzięki temu prawu mogą uczyć się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za darmo. Obowiązkiem państwa jest dopilnować, żebyśmy mogli się uczyć.</a:t>
            </a:r>
          </a:p>
          <a:p>
            <a:endParaRPr lang="pl-PL" dirty="0"/>
          </a:p>
        </p:txBody>
      </p:sp>
      <p:pic>
        <p:nvPicPr>
          <p:cNvPr id="5122" name="Picture 2" descr="C:\Users\Zenobiusz\Desktop\PRAWA DZIECKA\blackboard-129984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428868"/>
            <a:ext cx="4497049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omic Sans MS" pitchFamily="66" charset="0"/>
              </a:rPr>
              <a:t>PRAWO DO ROZWIJANIA ZDOLNOŚCI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29)</a:t>
            </a:r>
            <a:endParaRPr lang="pl-PL" sz="31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4810" y="2857496"/>
            <a:ext cx="4214842" cy="32686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Mam prawo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do rozwijania swoich zainteresowań 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lub zdolności. </a:t>
            </a:r>
          </a:p>
          <a:p>
            <a:endParaRPr lang="pl-PL" dirty="0"/>
          </a:p>
        </p:txBody>
      </p:sp>
      <p:pic>
        <p:nvPicPr>
          <p:cNvPr id="6146" name="Picture 2" descr="C:\Users\Zenobiusz\Desktop\PRAWA DZIECKA\girl-23818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3463719" cy="44291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>
                <a:latin typeface="Comic Sans MS" pitchFamily="66" charset="0"/>
              </a:rPr>
              <a:t>PRAWO DO WYPOCZYNKU</a:t>
            </a:r>
            <a:r>
              <a:rPr lang="pl-PL" b="1" dirty="0" smtClean="0">
                <a:latin typeface="Comic Sans MS" pitchFamily="66" charset="0"/>
              </a:rPr>
              <a:t/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31)</a:t>
            </a:r>
            <a:br>
              <a:rPr lang="pl-PL" sz="3100" dirty="0" smtClean="0">
                <a:latin typeface="Comic Sans MS" pitchFamily="66" charset="0"/>
              </a:rPr>
            </a:b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4214818"/>
            <a:ext cx="4543428" cy="2286016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Mam prawo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do wypoczynku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i czasu wolnego. </a:t>
            </a:r>
            <a:r>
              <a:rPr lang="pl-PL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pl-PL" dirty="0" smtClean="0">
              <a:latin typeface="Comic Sans MS" pitchFamily="66" charset="0"/>
            </a:endParaRPr>
          </a:p>
          <a:p>
            <a:endParaRPr lang="pl-PL" dirty="0"/>
          </a:p>
        </p:txBody>
      </p:sp>
      <p:pic>
        <p:nvPicPr>
          <p:cNvPr id="7170" name="Picture 2" descr="C:\Users\Zenobiusz\Desktop\PRAWA DZIECKA\sailboat-2380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1900791" cy="2487743"/>
          </a:xfrm>
          <a:prstGeom prst="rect">
            <a:avLst/>
          </a:prstGeom>
          <a:noFill/>
        </p:spPr>
      </p:pic>
      <p:pic>
        <p:nvPicPr>
          <p:cNvPr id="7171" name="Picture 3" descr="C:\Users\Zenobiusz\Desktop\PRAWA DZIECKA\boys-2025563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429024" cy="51036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omic Sans MS" pitchFamily="66" charset="0"/>
              </a:rPr>
              <a:t>PRAWO DO OCHRONY 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PRZED WYKORZYSTYWANIEM 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DO PRACY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32)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43372" y="2714620"/>
            <a:ext cx="4786346" cy="341154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Nikt nie może mnie zmuszać do pracy zarobkowej, 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szczególnie zajęć niebezpiecznych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lub utrudniających naukę i rozwój.</a:t>
            </a:r>
          </a:p>
          <a:p>
            <a:endParaRPr lang="pl-PL" dirty="0"/>
          </a:p>
        </p:txBody>
      </p:sp>
      <p:pic>
        <p:nvPicPr>
          <p:cNvPr id="15362" name="Picture 2" descr="C:\Users\Zenobiusz\Desktop\PRAWA DZIECKA\child-labour-74048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3857620" cy="26139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omic Sans MS" pitchFamily="66" charset="0"/>
              </a:rPr>
              <a:t>PRAWO DO OCHRONY PRZED NARKOTYKAMI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33)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43306" y="2643182"/>
            <a:ext cx="5043494" cy="3482981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Państwo ma obowiązek wszelkimi prawnymi sposobami chronić mnie przed narkotykowym uzależnieniem.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8194" name="Picture 2" descr="C:\Users\Zenobiusz\Desktop\PRAWA DZIECKA\cartoon-1300595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2932514" cy="45720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omic Sans MS" pitchFamily="66" charset="0"/>
              </a:rPr>
              <a:t>OCHRONA PRZED WYZYSKIEM SEKSUALNYM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34)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8934"/>
            <a:ext cx="4543428" cy="3197229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Nikt nie może wykorzystywać mnie seksualnie!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9218" name="Picture 2" descr="C:\Users\Zenobiusz\Desktop\PRAWA DZIECKA\cry-4250450_1280.png"/>
          <p:cNvPicPr>
            <a:picLocks noChangeAspect="1" noChangeArrowheads="1"/>
          </p:cNvPicPr>
          <p:nvPr/>
        </p:nvPicPr>
        <p:blipFill>
          <a:blip r:embed="rId2" cstate="print"/>
          <a:srcRect l="12698" t="6349" r="12698" b="7937"/>
          <a:stretch>
            <a:fillRect/>
          </a:stretch>
        </p:blipFill>
        <p:spPr bwMode="auto">
          <a:xfrm>
            <a:off x="5214941" y="2214554"/>
            <a:ext cx="3481941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Zenobiusz\Desktop\PRAWA DZIECKA\people-212993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933" y="357166"/>
            <a:ext cx="6790134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>
                <a:latin typeface="Comic Sans MS" pitchFamily="66" charset="0"/>
              </a:rPr>
              <a:t>OCHRONA PODCZAS WOJEN</a:t>
            </a:r>
            <a:r>
              <a:rPr lang="pl-PL" b="1" dirty="0" smtClean="0">
                <a:latin typeface="Comic Sans MS" pitchFamily="66" charset="0"/>
              </a:rPr>
              <a:t/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38)</a:t>
            </a:r>
            <a:r>
              <a:rPr lang="pl-PL" dirty="0" smtClean="0">
                <a:latin typeface="Comic Sans MS" pitchFamily="66" charset="0"/>
              </a:rPr>
              <a:t> </a:t>
            </a:r>
            <a:br>
              <a:rPr lang="pl-PL" dirty="0" smtClean="0">
                <a:latin typeface="Comic Sans MS" pitchFamily="66" charset="0"/>
              </a:rPr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04" y="2714620"/>
            <a:ext cx="3543296" cy="3786214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Dzieci poniżej 15 roku życia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nie mogą brać udziału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w wojnach.</a:t>
            </a:r>
          </a:p>
          <a:p>
            <a:endParaRPr lang="pl-PL" dirty="0"/>
          </a:p>
        </p:txBody>
      </p:sp>
      <p:pic>
        <p:nvPicPr>
          <p:cNvPr id="10242" name="Picture 2" descr="C:\Users\Zenobiusz\Desktop\PRAWA DZIECKA\family-145958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784406" cy="321826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272573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omic Sans MS" pitchFamily="66" charset="0"/>
              </a:rPr>
              <a:t>PRAWA DZIECI PODEJRZANYCH O POPEŁNIENIE PRZESTĘPSTWA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40) </a:t>
            </a:r>
            <a:br>
              <a:rPr lang="pl-PL" sz="3100" dirty="0" smtClean="0">
                <a:latin typeface="Comic Sans MS" pitchFamily="66" charset="0"/>
              </a:rPr>
            </a:b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928934"/>
            <a:ext cx="4857784" cy="35719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Jeśli będę podejrzany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o jakieś przestępstwo,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to mam prawo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do odpowiedniej pomocy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w sądzie,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do wypowiedzi w swojej sprawie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i przedstawienia swojej wersji zdarzeń.</a:t>
            </a:r>
          </a:p>
          <a:p>
            <a:endParaRPr lang="pl-PL" dirty="0"/>
          </a:p>
        </p:txBody>
      </p:sp>
      <p:pic>
        <p:nvPicPr>
          <p:cNvPr id="17411" name="Picture 3" descr="C:\Users\Zenobiusz\Pictures\pixa\clause-3213670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286124"/>
            <a:ext cx="3890493" cy="25936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omic Sans MS" pitchFamily="66" charset="0"/>
              </a:rPr>
              <a:t>Pomoc telefoniczna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5800" b="1" dirty="0" smtClean="0">
                <a:solidFill>
                  <a:srgbClr val="FF0000"/>
                </a:solidFill>
                <a:latin typeface="Comic Sans MS" pitchFamily="66" charset="0"/>
              </a:rPr>
              <a:t>116 111</a:t>
            </a:r>
          </a:p>
          <a:p>
            <a:pPr algn="ctr">
              <a:buNone/>
            </a:pPr>
            <a:r>
              <a:rPr lang="pl-PL" sz="2200" dirty="0" smtClean="0">
                <a:latin typeface="Comic Sans MS" pitchFamily="66" charset="0"/>
              </a:rPr>
              <a:t>Telefon Zaufania dla Dzieci i Młodzieży </a:t>
            </a:r>
          </a:p>
          <a:p>
            <a:pPr algn="ctr">
              <a:buNone/>
            </a:pPr>
            <a:r>
              <a:rPr lang="pl-PL" sz="2200" dirty="0" smtClean="0">
                <a:latin typeface="Comic Sans MS" pitchFamily="66" charset="0"/>
              </a:rPr>
              <a:t>Fundacji Dajemy Dzieciom Siłę</a:t>
            </a:r>
          </a:p>
          <a:p>
            <a:pPr algn="ctr">
              <a:buNone/>
            </a:pPr>
            <a:r>
              <a:rPr lang="pl-PL" sz="2200" dirty="0" smtClean="0">
                <a:latin typeface="Comic Sans MS" pitchFamily="66" charset="0"/>
              </a:rPr>
              <a:t>d</a:t>
            </a:r>
            <a:r>
              <a:rPr lang="pl-PL" sz="2200" dirty="0" smtClean="0">
                <a:latin typeface="Comic Sans MS" pitchFamily="66" charset="0"/>
              </a:rPr>
              <a:t>ziała codziennie, 24 godziny na dobę</a:t>
            </a:r>
          </a:p>
          <a:p>
            <a:pPr algn="ctr">
              <a:buNone/>
            </a:pPr>
            <a:r>
              <a:rPr lang="pl-PL" sz="5400" b="1" dirty="0" smtClean="0">
                <a:solidFill>
                  <a:srgbClr val="FF0000"/>
                </a:solidFill>
                <a:latin typeface="Comic Sans MS" pitchFamily="66" charset="0"/>
              </a:rPr>
              <a:t>800 12 </a:t>
            </a:r>
            <a:r>
              <a:rPr lang="pl-PL" sz="5400" b="1" dirty="0" err="1" smtClean="0">
                <a:solidFill>
                  <a:srgbClr val="FF0000"/>
                </a:solidFill>
                <a:latin typeface="Comic Sans MS" pitchFamily="66" charset="0"/>
              </a:rPr>
              <a:t>12</a:t>
            </a:r>
            <a:r>
              <a:rPr lang="pl-PL" sz="5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l-PL" sz="5400" b="1" dirty="0" err="1" smtClean="0">
                <a:solidFill>
                  <a:srgbClr val="FF0000"/>
                </a:solidFill>
                <a:latin typeface="Comic Sans MS" pitchFamily="66" charset="0"/>
              </a:rPr>
              <a:t>12</a:t>
            </a:r>
            <a:endParaRPr lang="pl-PL" sz="5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pl-PL" sz="2200" dirty="0" smtClean="0">
                <a:latin typeface="Comic Sans MS" pitchFamily="66" charset="0"/>
              </a:rPr>
              <a:t>Dziecięcy Telefon Zaufania Rzecznika Praw Dziecka</a:t>
            </a:r>
          </a:p>
          <a:p>
            <a:pPr algn="ctr">
              <a:buNone/>
            </a:pPr>
            <a:r>
              <a:rPr lang="pl-PL" sz="2200" dirty="0" smtClean="0">
                <a:latin typeface="Comic Sans MS" pitchFamily="66" charset="0"/>
              </a:rPr>
              <a:t>c</a:t>
            </a:r>
            <a:r>
              <a:rPr lang="pl-PL" sz="2200" dirty="0" smtClean="0">
                <a:latin typeface="Comic Sans MS" pitchFamily="66" charset="0"/>
              </a:rPr>
              <a:t>zynny od poniedziałku do piątku od 8.15 do 16.15</a:t>
            </a:r>
            <a:endParaRPr lang="pl-PL" sz="22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154982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16632"/>
            <a:ext cx="14059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Zenobiusz\Desktop\PRAWA DZIECKA\kids-2124524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015" y="0"/>
            <a:ext cx="660796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1971660" cy="114300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latin typeface="Comic Sans MS" pitchFamily="66" charset="0"/>
              </a:rPr>
              <a:t>Źródła:</a:t>
            </a:r>
            <a:endParaRPr lang="pl-PL" sz="32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92908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l-PL" sz="2000" dirty="0" smtClean="0">
                <a:latin typeface="Comic Sans MS" pitchFamily="66" charset="0"/>
              </a:rPr>
              <a:t>Konwencja o prawach dziecka przyjęta przez Zgromadzenie Ogólne Narodów Zjednoczonych dnia 20 listopada 1989r.,Dz.U. z 1991r. Nr 120, poz.526</a:t>
            </a:r>
          </a:p>
          <a:p>
            <a:pPr>
              <a:buFont typeface="Wingdings" pitchFamily="2" charset="2"/>
              <a:buChar char="ü"/>
            </a:pPr>
            <a:r>
              <a:rPr lang="pl-PL" sz="2000" dirty="0" smtClean="0">
                <a:latin typeface="Comic Sans MS" pitchFamily="66" charset="0"/>
              </a:rPr>
              <a:t>https://brpd.gov.pl/2019/10/22/prawa-dziecka-po-ludzku</a:t>
            </a:r>
            <a:r>
              <a:rPr lang="pl-PL" sz="2000" dirty="0" smtClean="0">
                <a:latin typeface="Comic Sans MS" pitchFamily="66" charset="0"/>
              </a:rPr>
              <a:t>/ [dostęp:17.11.2020r.]</a:t>
            </a:r>
            <a:endParaRPr lang="pl-PL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2000" dirty="0" err="1" smtClean="0">
                <a:latin typeface="Comic Sans MS" pitchFamily="66" charset="0"/>
              </a:rPr>
              <a:t>pixabay.com</a:t>
            </a:r>
            <a:endParaRPr lang="pl-PL" sz="2000" dirty="0" smtClean="0">
              <a:latin typeface="Comic Sans MS" pitchFamily="66" charset="0"/>
            </a:endParaRPr>
          </a:p>
          <a:p>
            <a:pPr>
              <a:buNone/>
            </a:pPr>
            <a:endParaRPr lang="pl-PL" sz="2400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pl-PL" sz="1800" dirty="0" smtClean="0">
                <a:latin typeface="Comic Sans MS" pitchFamily="66" charset="0"/>
              </a:rPr>
              <a:t>Opracowanie: </a:t>
            </a:r>
            <a:r>
              <a:rPr lang="pl-PL" sz="1800" dirty="0" err="1" smtClean="0">
                <a:latin typeface="Comic Sans MS" pitchFamily="66" charset="0"/>
              </a:rPr>
              <a:t>I.Smolarek</a:t>
            </a:r>
            <a:endParaRPr lang="pl-PL" sz="1800" dirty="0" smtClean="0">
              <a:latin typeface="Comic Sans MS" pitchFamily="66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21507" name="Picture 3" descr="C:\Users\Zenobiusz\Pictures\pixa\książki, czytanie - obrazki\white-male-1871437_1920.jpg"/>
          <p:cNvPicPr>
            <a:picLocks noChangeAspect="1" noChangeArrowheads="1"/>
          </p:cNvPicPr>
          <p:nvPr/>
        </p:nvPicPr>
        <p:blipFill>
          <a:blip r:embed="rId2" cstate="print"/>
          <a:srcRect t="52441" b="15820"/>
          <a:stretch>
            <a:fillRect/>
          </a:stretch>
        </p:blipFill>
        <p:spPr bwMode="auto">
          <a:xfrm>
            <a:off x="2714612" y="428604"/>
            <a:ext cx="5852160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85918" y="357166"/>
            <a:ext cx="6900882" cy="6000792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Comic Sans MS" pitchFamily="66" charset="0"/>
              </a:rPr>
              <a:t>Konwencja o Prawach Dziecka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Comic Sans MS" pitchFamily="66" charset="0"/>
              </a:rPr>
              <a:t>to </a:t>
            </a:r>
            <a:r>
              <a:rPr lang="pl-PL" dirty="0">
                <a:latin typeface="Comic Sans MS" pitchFamily="66" charset="0"/>
              </a:rPr>
              <a:t>międzynarodowy dokument, </a:t>
            </a:r>
            <a:endParaRPr lang="pl-PL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Comic Sans MS" pitchFamily="66" charset="0"/>
              </a:rPr>
              <a:t>w którym znajdują się prawa dziecka.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>
                <a:latin typeface="Comic Sans MS" pitchFamily="66" charset="0"/>
              </a:rPr>
              <a:t>P</a:t>
            </a:r>
            <a:r>
              <a:rPr lang="pl-PL" dirty="0" smtClean="0">
                <a:latin typeface="Comic Sans MS" pitchFamily="66" charset="0"/>
              </a:rPr>
              <a:t>aństwa podpisują i </a:t>
            </a:r>
            <a:r>
              <a:rPr lang="pl-PL" dirty="0">
                <a:latin typeface="Comic Sans MS" pitchFamily="66" charset="0"/>
              </a:rPr>
              <a:t>zobowiązują się przestrzegać zapisanych w nim praw. </a:t>
            </a:r>
            <a:endParaRPr lang="pl-PL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Comic Sans MS" pitchFamily="66" charset="0"/>
              </a:rPr>
              <a:t>Polska </a:t>
            </a:r>
            <a:r>
              <a:rPr lang="pl-PL" dirty="0">
                <a:latin typeface="Comic Sans MS" pitchFamily="66" charset="0"/>
              </a:rPr>
              <a:t>podpisała Konwencję o Prawach Dziecka 7 czerwca </a:t>
            </a:r>
            <a:r>
              <a:rPr lang="pl-PL" dirty="0" smtClean="0">
                <a:latin typeface="Comic Sans MS" pitchFamily="66" charset="0"/>
              </a:rPr>
              <a:t>1991r.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Comic Sans MS" pitchFamily="66" charset="0"/>
              </a:rPr>
              <a:t>i </a:t>
            </a:r>
            <a:r>
              <a:rPr lang="pl-PL" dirty="0">
                <a:latin typeface="Comic Sans MS" pitchFamily="66" charset="0"/>
              </a:rPr>
              <a:t>od tego momentu jej przepisy </a:t>
            </a:r>
            <a:endParaRPr lang="pl-PL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Comic Sans MS" pitchFamily="66" charset="0"/>
              </a:rPr>
              <a:t>obowiązują </a:t>
            </a:r>
            <a:r>
              <a:rPr lang="pl-PL" dirty="0">
                <a:latin typeface="Comic Sans MS" pitchFamily="66" charset="0"/>
              </a:rPr>
              <a:t>także w Polsce. </a:t>
            </a:r>
          </a:p>
          <a:p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18434" name="Picture 2" descr="C:\Users\Zenobiusz\Desktop\PRAWA DZIECKA\kids-4702840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2357422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14678" y="857232"/>
            <a:ext cx="2071702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latin typeface="Comic Sans MS" pitchFamily="66" charset="0"/>
              </a:rPr>
              <a:t>NASZE PRAWA</a:t>
            </a:r>
            <a:endParaRPr lang="pl-PL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615130" cy="1285884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>
                <a:latin typeface="Comic Sans MS" pitchFamily="66" charset="0"/>
              </a:rPr>
              <a:t>PRAWO DO ŻYCIA</a:t>
            </a:r>
            <a:br>
              <a:rPr lang="pl-PL" sz="4900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6)</a:t>
            </a:r>
            <a:endParaRPr lang="pl-PL" sz="31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3438" y="2071678"/>
            <a:ext cx="4043362" cy="4054485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Mam prawo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do życia.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Państwo powinno zapewnić mi odpowiednie warunki do życia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i rozwoju.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4338" name="Picture 2" descr="C:\Users\Zenobiusz\Desktop\PRAWA DZIECKA\stork-132437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4417392" cy="3571876"/>
          </a:xfrm>
          <a:prstGeom prst="rect">
            <a:avLst/>
          </a:prstGeom>
          <a:noFill/>
        </p:spPr>
      </p:pic>
      <p:pic>
        <p:nvPicPr>
          <p:cNvPr id="14339" name="Picture 3" descr="C:\Users\Zenobiusz\Desktop\PRAWA DZIECKA\baby-311828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205301" cy="14644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71636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Comic Sans MS" pitchFamily="66" charset="0"/>
              </a:rPr>
              <a:t>ZAKAZ DYSKRYMINACJI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>(Artykuł 2. i 30)</a:t>
            </a:r>
            <a:endParaRPr lang="pl-PL" sz="28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2071702"/>
          </a:xfrm>
        </p:spPr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pPr algn="ctr">
              <a:buNone/>
            </a:pPr>
            <a:r>
              <a:rPr lang="pl-PL" sz="4400" dirty="0" smtClean="0">
                <a:latin typeface="Comic Sans MS" pitchFamily="66" charset="0"/>
              </a:rPr>
              <a:t>Wszyscy mamy takie same prawa – nie ma gorszych ani lepszych dzieci!</a:t>
            </a:r>
          </a:p>
          <a:p>
            <a:endParaRPr lang="pl-PL" dirty="0"/>
          </a:p>
        </p:txBody>
      </p:sp>
      <p:pic>
        <p:nvPicPr>
          <p:cNvPr id="1026" name="Picture 2" descr="C:\Users\Zenobiusz\Desktop\PRAWA DZIECKA\playschool-151938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14818"/>
            <a:ext cx="6072230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omic Sans MS" pitchFamily="66" charset="0"/>
              </a:rPr>
              <a:t>PRAWO DO WYRAŻANIA SWOICH POGLĄDÓW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>(</a:t>
            </a:r>
            <a:r>
              <a:rPr lang="pl-PL" sz="3100" dirty="0" smtClean="0">
                <a:latin typeface="Comic Sans MS" pitchFamily="66" charset="0"/>
              </a:rPr>
              <a:t>Artykuł 12)</a:t>
            </a:r>
            <a:endParaRPr lang="pl-PL" sz="3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00364" y="2214554"/>
            <a:ext cx="5686436" cy="3911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Mam prawo mieć swoje zdanie,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własne myśli i poglądy.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Mogę wypowiadać się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w swoich sprawach przed sądem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lub w innych instytucjach.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1266" name="Picture 2" descr="C:\Users\Zenobiusz\Desktop\PRAWA DZIECKA\baby-155178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2498976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>
                <a:latin typeface="Comic Sans MS" pitchFamily="66" charset="0"/>
              </a:rPr>
              <a:t>PRAWO DO INFORMACJI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13)</a:t>
            </a:r>
            <a:r>
              <a:rPr lang="pl-PL" dirty="0" smtClean="0">
                <a:latin typeface="Comic Sans MS" pitchFamily="66" charset="0"/>
              </a:rPr>
              <a:t> </a:t>
            </a:r>
            <a:br>
              <a:rPr lang="pl-PL" dirty="0" smtClean="0">
                <a:latin typeface="Comic Sans MS" pitchFamily="66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16"/>
            <a:ext cx="5900750" cy="398304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Mogę szukać informacji,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wypowiadać się w dowolny sposób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(np. mówiąc, pisząc,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tworząc sztuki teatralne, rysując).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Muszę jednak pamiętać,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aby korzystając z tego prawa,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nikogo nie obrazić.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20482" name="Picture 2" descr="C:\Users\Zenobiusz\Desktop\PRAWA DZIECKA\pencil-2841859_1920.jpg"/>
          <p:cNvPicPr>
            <a:picLocks noChangeAspect="1" noChangeArrowheads="1"/>
          </p:cNvPicPr>
          <p:nvPr/>
        </p:nvPicPr>
        <p:blipFill>
          <a:blip r:embed="rId2" cstate="print"/>
          <a:srcRect l="18519" r="25925"/>
          <a:stretch>
            <a:fillRect/>
          </a:stretch>
        </p:blipFill>
        <p:spPr bwMode="auto">
          <a:xfrm>
            <a:off x="6715140" y="2071678"/>
            <a:ext cx="2143140" cy="38576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27168" cy="121444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omic Sans MS" pitchFamily="66" charset="0"/>
              </a:rPr>
              <a:t>PRAWO DO PRYWATNOŚCI</a:t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(Artykuł 16) </a:t>
            </a:r>
            <a:br>
              <a:rPr lang="pl-PL" sz="3100" dirty="0" smtClean="0">
                <a:latin typeface="Comic Sans MS" pitchFamily="66" charset="0"/>
              </a:rPr>
            </a:br>
            <a:endParaRPr lang="pl-PL" sz="31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3768" y="1857364"/>
            <a:ext cx="6203032" cy="45959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Nikt nie ma prawa wtrącać się do moich osobistych spraw, czytać listów, maili, </a:t>
            </a:r>
            <a:r>
              <a:rPr lang="pl-PL" dirty="0" err="1" smtClean="0">
                <a:latin typeface="Comic Sans MS" pitchFamily="66" charset="0"/>
              </a:rPr>
              <a:t>esemesów</a:t>
            </a:r>
            <a:r>
              <a:rPr lang="pl-PL" dirty="0" smtClean="0">
                <a:latin typeface="Comic Sans MS" pitchFamily="66" charset="0"/>
              </a:rPr>
              <a:t> czy pamiętników </a:t>
            </a:r>
          </a:p>
          <a:p>
            <a:pPr algn="ctr">
              <a:buNone/>
            </a:pPr>
            <a:r>
              <a:rPr lang="pl-PL" dirty="0" smtClean="0">
                <a:latin typeface="Comic Sans MS" pitchFamily="66" charset="0"/>
              </a:rPr>
              <a:t>– chyba że w uzasadnionych sytuacjach sąd zadecyduje inaczej.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19500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0466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490</Words>
  <Application>Microsoft Office PowerPoint</Application>
  <PresentationFormat>Pokaz na ekranie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PRAWA DZIECKA</vt:lpstr>
      <vt:lpstr>Slajd 2</vt:lpstr>
      <vt:lpstr>Slajd 3</vt:lpstr>
      <vt:lpstr>Slajd 4</vt:lpstr>
      <vt:lpstr>PRAWO DO ŻYCIA (Artykuł 6)</vt:lpstr>
      <vt:lpstr>ZAKAZ DYSKRYMINACJI (Artykuł 2. i 30)</vt:lpstr>
      <vt:lpstr>PRAWO DO WYRAŻANIA SWOICH POGLĄDÓW (Artykuł 12)</vt:lpstr>
      <vt:lpstr>PRAWO DO INFORMACJI (Artykuł 13)  </vt:lpstr>
      <vt:lpstr>PRAWO DO PRYWATNOŚCI (Artykuł 16)  </vt:lpstr>
      <vt:lpstr>DOSTĘP DO RÓŻNYCH MEDIÓW (Artykuł 17)  </vt:lpstr>
      <vt:lpstr>OCHRONA PRZED PRZEMOCĄ (Artykuł 19) </vt:lpstr>
      <vt:lpstr>PRAWO DO OPIEKI MEDYCZNEJ (Artykuł 24)</vt:lpstr>
      <vt:lpstr>PRAWO  DO ZABEZPIECZENIA  SPOŁECZNEGO (Artykuł 26)  </vt:lpstr>
      <vt:lpstr>PRAWO DO NAUKI (Artykuł 28) </vt:lpstr>
      <vt:lpstr>PRAWO DO ROZWIJANIA ZDOLNOŚCI (Artykuł 29)</vt:lpstr>
      <vt:lpstr>PRAWO DO WYPOCZYNKU (Artykuł 31) </vt:lpstr>
      <vt:lpstr>PRAWO DO OCHRONY  PRZED WYKORZYSTYWANIEM  DO PRACY (Artykuł 32)</vt:lpstr>
      <vt:lpstr>PRAWO DO OCHRONY PRZED NARKOTYKAMI (Artykuł 33) </vt:lpstr>
      <vt:lpstr>OCHRONA PRZED WYZYSKIEM SEKSUALNYM (Artykuł 34) </vt:lpstr>
      <vt:lpstr>OCHRONA PODCZAS WOJEN (Artykuł 38)  </vt:lpstr>
      <vt:lpstr>PRAWA DZIECI PODEJRZANYCH O POPEŁNIENIE PRZESTĘPSTWA (Artykuł 40)  </vt:lpstr>
      <vt:lpstr>Pomoc telefoniczna</vt:lpstr>
      <vt:lpstr>Slajd 23</vt:lpstr>
      <vt:lpstr>Źródła: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DZIECKA</dc:title>
  <dc:creator>Zenobiusz</dc:creator>
  <cp:lastModifiedBy>Biblioteka</cp:lastModifiedBy>
  <cp:revision>11</cp:revision>
  <dcterms:created xsi:type="dcterms:W3CDTF">2020-11-16T18:04:29Z</dcterms:created>
  <dcterms:modified xsi:type="dcterms:W3CDTF">2020-11-17T10:33:10Z</dcterms:modified>
</cp:coreProperties>
</file>