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72" r:id="rId5"/>
    <p:sldId id="258" r:id="rId6"/>
    <p:sldId id="274" r:id="rId7"/>
    <p:sldId id="263" r:id="rId8"/>
    <p:sldId id="275" r:id="rId9"/>
    <p:sldId id="264" r:id="rId10"/>
    <p:sldId id="276" r:id="rId11"/>
    <p:sldId id="261" r:id="rId12"/>
    <p:sldId id="277" r:id="rId13"/>
    <p:sldId id="262" r:id="rId14"/>
    <p:sldId id="278" r:id="rId15"/>
    <p:sldId id="257" r:id="rId16"/>
    <p:sldId id="279" r:id="rId17"/>
    <p:sldId id="260" r:id="rId18"/>
    <p:sldId id="280" r:id="rId19"/>
    <p:sldId id="259" r:id="rId20"/>
    <p:sldId id="281" r:id="rId21"/>
    <p:sldId id="282" r:id="rId22"/>
    <p:sldId id="265" r:id="rId23"/>
    <p:sldId id="266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ykres%20w%20programie%20Microsoft%20Office%20Word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'[Wykres w programie Microsoft Office Word]Arkusz1'!$B$1</c:f>
              <c:strCache>
                <c:ptCount val="1"/>
                <c:pt idx="0">
                  <c:v>Uczniowie</c:v>
                </c:pt>
              </c:strCache>
            </c:strRef>
          </c:tx>
          <c:cat>
            <c:strRef>
              <c:f>'[Wykres w programie Microsoft Office Word]Arkusz1'!$A$2:$A$6</c:f>
              <c:strCache>
                <c:ptCount val="5"/>
                <c:pt idx="0">
                  <c:v>czwarta</c:v>
                </c:pt>
                <c:pt idx="1">
                  <c:v>piąta</c:v>
                </c:pt>
                <c:pt idx="2">
                  <c:v>szósta</c:v>
                </c:pt>
                <c:pt idx="3">
                  <c:v>siódma</c:v>
                </c:pt>
                <c:pt idx="4">
                  <c:v>ósma</c:v>
                </c:pt>
              </c:strCache>
            </c:strRef>
          </c:cat>
          <c:val>
            <c:numRef>
              <c:f>'[Wykres w programie Microsoft Office Word]Arkusz1'!$B$2:$B$6</c:f>
              <c:numCache>
                <c:formatCode>General</c:formatCode>
                <c:ptCount val="5"/>
                <c:pt idx="0">
                  <c:v>55</c:v>
                </c:pt>
                <c:pt idx="1">
                  <c:v>15</c:v>
                </c:pt>
                <c:pt idx="2">
                  <c:v>79</c:v>
                </c:pt>
                <c:pt idx="3">
                  <c:v>102</c:v>
                </c:pt>
                <c:pt idx="4">
                  <c:v>37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51A8-4A1C-4F68-9F4C-004FD742528F}" type="datetimeFigureOut">
              <a:rPr lang="pl-PL" smtClean="0"/>
              <a:pPr/>
              <a:t>01.02.2021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205-2CD0-439C-AFD0-4B5CECB2C7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51A8-4A1C-4F68-9F4C-004FD742528F}" type="datetimeFigureOut">
              <a:rPr lang="pl-PL" smtClean="0"/>
              <a:pPr/>
              <a:t>01.02.2021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205-2CD0-439C-AFD0-4B5CECB2C7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51A8-4A1C-4F68-9F4C-004FD742528F}" type="datetimeFigureOut">
              <a:rPr lang="pl-PL" smtClean="0"/>
              <a:pPr/>
              <a:t>01.02.2021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205-2CD0-439C-AFD0-4B5CECB2C7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51A8-4A1C-4F68-9F4C-004FD742528F}" type="datetimeFigureOut">
              <a:rPr lang="pl-PL" smtClean="0"/>
              <a:pPr/>
              <a:t>01.02.2021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205-2CD0-439C-AFD0-4B5CECB2C7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51A8-4A1C-4F68-9F4C-004FD742528F}" type="datetimeFigureOut">
              <a:rPr lang="pl-PL" smtClean="0"/>
              <a:pPr/>
              <a:t>01.02.2021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205-2CD0-439C-AFD0-4B5CECB2C7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51A8-4A1C-4F68-9F4C-004FD742528F}" type="datetimeFigureOut">
              <a:rPr lang="pl-PL" smtClean="0"/>
              <a:pPr/>
              <a:t>01.02.2021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205-2CD0-439C-AFD0-4B5CECB2C7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51A8-4A1C-4F68-9F4C-004FD742528F}" type="datetimeFigureOut">
              <a:rPr lang="pl-PL" smtClean="0"/>
              <a:pPr/>
              <a:t>01.02.2021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205-2CD0-439C-AFD0-4B5CECB2C7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51A8-4A1C-4F68-9F4C-004FD742528F}" type="datetimeFigureOut">
              <a:rPr lang="pl-PL" smtClean="0"/>
              <a:pPr/>
              <a:t>01.02.2021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205-2CD0-439C-AFD0-4B5CECB2C7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51A8-4A1C-4F68-9F4C-004FD742528F}" type="datetimeFigureOut">
              <a:rPr lang="pl-PL" smtClean="0"/>
              <a:pPr/>
              <a:t>01.02.2021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205-2CD0-439C-AFD0-4B5CECB2C7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51A8-4A1C-4F68-9F4C-004FD742528F}" type="datetimeFigureOut">
              <a:rPr lang="pl-PL" smtClean="0"/>
              <a:pPr/>
              <a:t>01.02.2021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205-2CD0-439C-AFD0-4B5CECB2C7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51A8-4A1C-4F68-9F4C-004FD742528F}" type="datetimeFigureOut">
              <a:rPr lang="pl-PL" smtClean="0"/>
              <a:pPr/>
              <a:t>01.02.2021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205-2CD0-439C-AFD0-4B5CECB2C7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51A8-4A1C-4F68-9F4C-004FD742528F}" type="datetimeFigureOut">
              <a:rPr lang="pl-PL" smtClean="0"/>
              <a:pPr/>
              <a:t>01.02.2021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9A205-2CD0-439C-AFD0-4B5CECB2C7D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2636912"/>
            <a:ext cx="8496944" cy="3384376"/>
          </a:xfrm>
        </p:spPr>
        <p:txBody>
          <a:bodyPr>
            <a:noAutofit/>
          </a:bodyPr>
          <a:lstStyle/>
          <a:p>
            <a:r>
              <a:rPr lang="pl-PL" sz="6000" b="1" dirty="0"/>
              <a:t>Zagrożenia związane </a:t>
            </a:r>
            <a:r>
              <a:rPr lang="pl-PL" sz="6000" b="1" dirty="0" smtClean="0"/>
              <a:t/>
            </a:r>
            <a:br>
              <a:rPr lang="pl-PL" sz="6000" b="1" dirty="0" smtClean="0"/>
            </a:br>
            <a:r>
              <a:rPr lang="pl-PL" sz="6000" b="1" dirty="0" smtClean="0"/>
              <a:t>z korzystaniem </a:t>
            </a:r>
            <a:r>
              <a:rPr lang="pl-PL" sz="6000" b="1" dirty="0"/>
              <a:t>z </a:t>
            </a:r>
            <a:r>
              <a:rPr lang="pl-PL" sz="6000" b="1" dirty="0" smtClean="0"/>
              <a:t>Internetu</a:t>
            </a:r>
            <a:br>
              <a:rPr lang="pl-PL" sz="6000" b="1" dirty="0" smtClean="0"/>
            </a:br>
            <a:r>
              <a:rPr lang="pl-PL" sz="6000" b="1" dirty="0" smtClean="0"/>
              <a:t/>
            </a:r>
            <a:br>
              <a:rPr lang="pl-PL" sz="6000" b="1" dirty="0" smtClean="0"/>
            </a:br>
            <a:r>
              <a:rPr lang="pl-PL" sz="2800" b="1" dirty="0" smtClean="0"/>
              <a:t>Wyniki ankiety przeprowadzonej wśród uczniów </a:t>
            </a:r>
            <a:br>
              <a:rPr lang="pl-PL" sz="2800" b="1" dirty="0" smtClean="0"/>
            </a:br>
            <a:r>
              <a:rPr lang="pl-PL" sz="2800" b="1" dirty="0" smtClean="0"/>
              <a:t>klas IV - VIII</a:t>
            </a:r>
            <a:endParaRPr lang="pl-PL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ANKIETA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348880"/>
            <a:ext cx="8712968" cy="377728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5300" b="1" dirty="0" smtClean="0">
                <a:solidFill>
                  <a:srgbClr val="FF0000"/>
                </a:solidFill>
              </a:rPr>
              <a:t>UZALEŻNIENIE OD INTERNETU</a:t>
            </a:r>
          </a:p>
          <a:p>
            <a:pPr algn="ctr">
              <a:buNone/>
            </a:pPr>
            <a:endParaRPr lang="pl-PL" sz="5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sz="5400" b="1" dirty="0" smtClean="0">
                <a:solidFill>
                  <a:srgbClr val="FF0000"/>
                </a:solidFill>
              </a:rPr>
              <a:t>138 uczniów</a:t>
            </a:r>
          </a:p>
          <a:p>
            <a:pPr algn="ctr">
              <a:buNone/>
            </a:pPr>
            <a:r>
              <a:rPr lang="pl-PL" sz="5400" b="1" dirty="0" smtClean="0">
                <a:solidFill>
                  <a:srgbClr val="FF0000"/>
                </a:solidFill>
              </a:rPr>
              <a:t>47,92%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786210"/>
          </a:xfrm>
        </p:spPr>
        <p:txBody>
          <a:bodyPr>
            <a:normAutofit/>
          </a:bodyPr>
          <a:lstStyle/>
          <a:p>
            <a:r>
              <a:rPr lang="pl-PL" b="1" dirty="0" smtClean="0"/>
              <a:t>CYBERBULLYING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348880"/>
            <a:ext cx="8964488" cy="417646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dirty="0" err="1"/>
              <a:t>Cyberbullying</a:t>
            </a:r>
            <a:r>
              <a:rPr lang="pl-PL" dirty="0"/>
              <a:t> jest rodzajem przemocy z użyciem nowoczesnych technologii, głównie I</a:t>
            </a:r>
            <a:r>
              <a:rPr lang="pl-PL" dirty="0" smtClean="0"/>
              <a:t>nternetu </a:t>
            </a:r>
            <a:r>
              <a:rPr lang="pl-PL" dirty="0"/>
              <a:t>oraz telefonów komórkowych. Akty przemocy są powtarzalne i mają na celu wyrządzenie szkody emocjonalnej innej osobie. Zjawisko przybiera różne formy, takie jak: nękanie, groźby, publikowanie lub rozsyłanie ośmieszających filmów, zdjęć czy informacji. To także wykluczanie z grup </a:t>
            </a:r>
            <a:r>
              <a:rPr lang="pl-PL" dirty="0" err="1"/>
              <a:t>online</a:t>
            </a:r>
            <a:r>
              <a:rPr lang="pl-PL" dirty="0"/>
              <a:t> np. </a:t>
            </a:r>
            <a:r>
              <a:rPr lang="pl-PL" dirty="0" err="1"/>
              <a:t>facebookowych</a:t>
            </a:r>
            <a:r>
              <a:rPr lang="pl-PL" dirty="0"/>
              <a:t> grup klasowych czy forów internetowych. Przemoc przejawia się również poprzez wzniecanie konfliktów poprzez użycie agresywnego języka, uzyskiwanie od kogoś </a:t>
            </a:r>
            <a:r>
              <a:rPr lang="pl-PL" dirty="0" err="1"/>
              <a:t>online</a:t>
            </a:r>
            <a:r>
              <a:rPr lang="pl-PL" dirty="0"/>
              <a:t> informacji w celu późniejszego ujawnienia ich i wykorzystania na niekorzyść danej osoby. </a:t>
            </a:r>
          </a:p>
        </p:txBody>
      </p:sp>
      <p:pic>
        <p:nvPicPr>
          <p:cNvPr id="5122" name="Picture 2" descr="D:\DBI 2021\zdjęcia, pixa\laptop-40935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04256" cy="242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ANKIETA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5400" b="1" dirty="0" smtClean="0">
                <a:solidFill>
                  <a:srgbClr val="0070C0"/>
                </a:solidFill>
              </a:rPr>
              <a:t>CYBERBULLYING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0070C0"/>
                </a:solidFill>
              </a:rPr>
              <a:t>(np. rozsyłanie ośmieszających kogoś filmików, wykluczenie z grupy)</a:t>
            </a:r>
          </a:p>
          <a:p>
            <a:pPr algn="ctr">
              <a:buNone/>
            </a:pPr>
            <a:endParaRPr lang="pl-PL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pl-PL" sz="5400" b="1" dirty="0" smtClean="0">
                <a:solidFill>
                  <a:srgbClr val="0070C0"/>
                </a:solidFill>
              </a:rPr>
              <a:t>71 uczniów</a:t>
            </a:r>
          </a:p>
          <a:p>
            <a:pPr algn="ctr">
              <a:buNone/>
            </a:pPr>
            <a:r>
              <a:rPr lang="pl-PL" sz="5400" b="1" dirty="0" smtClean="0">
                <a:solidFill>
                  <a:srgbClr val="0070C0"/>
                </a:solidFill>
              </a:rPr>
              <a:t>24,65%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 smtClean="0"/>
              <a:t>KRADZIEŻ DANYCH OSOBOWYCH, ZDJĘĆ, KONT / WYŁUDZANIE POUFNYCH INFORMACJI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853136"/>
          </a:xfrm>
        </p:spPr>
        <p:txBody>
          <a:bodyPr>
            <a:normAutofit fontScale="92500" lnSpcReduction="10000"/>
          </a:bodyPr>
          <a:lstStyle/>
          <a:p>
            <a:pPr algn="ctr" fontAlgn="base">
              <a:buNone/>
            </a:pPr>
            <a:r>
              <a:rPr lang="pl-PL" b="1" dirty="0" err="1"/>
              <a:t>Phishing</a:t>
            </a:r>
            <a:endParaRPr lang="pl-PL" b="1" dirty="0"/>
          </a:p>
          <a:p>
            <a:pPr algn="ctr" fontAlgn="base">
              <a:buNone/>
            </a:pPr>
            <a:r>
              <a:rPr lang="pl-PL" dirty="0"/>
              <a:t>Metoda oszustwa komputerowego </a:t>
            </a:r>
            <a:r>
              <a:rPr lang="pl-PL" dirty="0" smtClean="0"/>
              <a:t>polegająca na </a:t>
            </a:r>
            <a:r>
              <a:rPr lang="pl-PL" dirty="0"/>
              <a:t>podszywaniu się pod inną osobę lub instytucję w celu wyłudzenia danych bądź pozyskania korzyści (np. danych logowania, szczegółów karty kredytowej itp.). Jest to atak oparty na tzw. inżynierii społecznej.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098" name="Picture 2" descr="D:\DBI 2021\zdjęcia, pixa\hacker-5471975_1280.png"/>
          <p:cNvPicPr>
            <a:picLocks noChangeAspect="1" noChangeArrowheads="1"/>
          </p:cNvPicPr>
          <p:nvPr/>
        </p:nvPicPr>
        <p:blipFill>
          <a:blip r:embed="rId2" cstate="print"/>
          <a:srcRect l="16905" t="6332" r="18193" b="7133"/>
          <a:stretch>
            <a:fillRect/>
          </a:stretch>
        </p:blipFill>
        <p:spPr bwMode="auto">
          <a:xfrm>
            <a:off x="5796136" y="2276872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ANKIETA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sz="5600" b="1" dirty="0" smtClean="0">
                <a:solidFill>
                  <a:srgbClr val="0070C0"/>
                </a:solidFill>
              </a:rPr>
              <a:t>KRADZIEŻ DANYCH OSOBOWYCH / WYŁUDZANIE POUFNYCH INFORMACJI</a:t>
            </a:r>
          </a:p>
          <a:p>
            <a:pPr algn="ctr">
              <a:buNone/>
            </a:pPr>
            <a:endParaRPr lang="pl-PL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pl-PL" sz="7100" b="1" dirty="0" smtClean="0">
                <a:solidFill>
                  <a:srgbClr val="0070C0"/>
                </a:solidFill>
              </a:rPr>
              <a:t>70 uczniów</a:t>
            </a:r>
          </a:p>
          <a:p>
            <a:pPr algn="ctr">
              <a:buNone/>
            </a:pPr>
            <a:r>
              <a:rPr lang="pl-PL" sz="7100" b="1" dirty="0" smtClean="0">
                <a:solidFill>
                  <a:srgbClr val="0070C0"/>
                </a:solidFill>
              </a:rPr>
              <a:t>24,31%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NIEBEZPIECZNE TREŚCI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6995120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dirty="0"/>
              <a:t>W </a:t>
            </a:r>
            <a:r>
              <a:rPr lang="pl-PL" dirty="0" smtClean="0"/>
              <a:t>Internecie można </a:t>
            </a:r>
            <a:r>
              <a:rPr lang="pl-PL" dirty="0"/>
              <a:t>natknąć się na materiały, które są szkodliwe. Do nich zaliczają się różnego rodzaju filmy, zdjęcia, artykuły, fora internetowe, które zawierają </a:t>
            </a:r>
            <a:r>
              <a:rPr lang="pl-PL" dirty="0" smtClean="0"/>
              <a:t>np. elementy </a:t>
            </a:r>
            <a:r>
              <a:rPr lang="pl-PL" b="1" dirty="0"/>
              <a:t>przemocy</a:t>
            </a:r>
            <a:r>
              <a:rPr lang="pl-PL" dirty="0"/>
              <a:t>, </a:t>
            </a:r>
            <a:r>
              <a:rPr lang="pl-PL" b="1" dirty="0"/>
              <a:t>pornografię</a:t>
            </a:r>
            <a:r>
              <a:rPr lang="pl-PL" dirty="0"/>
              <a:t>, nawołują do </a:t>
            </a:r>
            <a:r>
              <a:rPr lang="pl-PL" b="1" dirty="0"/>
              <a:t>dyskryminacji ludzi innej rasy</a:t>
            </a:r>
            <a:r>
              <a:rPr lang="pl-PL" dirty="0"/>
              <a:t>, </a:t>
            </a:r>
            <a:r>
              <a:rPr lang="pl-PL" b="1" dirty="0"/>
              <a:t>narodowości lub wyznania</a:t>
            </a:r>
            <a:r>
              <a:rPr lang="pl-PL" dirty="0"/>
              <a:t>. </a:t>
            </a:r>
            <a:endParaRPr lang="pl-PL" dirty="0" smtClean="0"/>
          </a:p>
          <a:p>
            <a:pPr algn="ctr">
              <a:buNone/>
            </a:pPr>
            <a:r>
              <a:rPr lang="pl-PL" dirty="0" smtClean="0"/>
              <a:t>Kontakt </a:t>
            </a:r>
            <a:r>
              <a:rPr lang="pl-PL" dirty="0"/>
              <a:t>z takimi treściami może mieć negatywny wpływ na psychikę, gdyż tego typu informacje budzą nieprzyjemne skojarzenia, powodują napięcie oraz uderzają w ważne dla człowieka wartości.</a:t>
            </a:r>
          </a:p>
        </p:txBody>
      </p:sp>
      <p:pic>
        <p:nvPicPr>
          <p:cNvPr id="8194" name="Picture 2" descr="D:\DBI 2021\zdjęcia, pixa\fist-146483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5504" y="2348880"/>
            <a:ext cx="1678496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ANKIETA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sz="5800" b="1" dirty="0" smtClean="0">
                <a:solidFill>
                  <a:srgbClr val="0070C0"/>
                </a:solidFill>
              </a:rPr>
              <a:t>NIEBEZPIECZNE TREŚCI</a:t>
            </a:r>
          </a:p>
          <a:p>
            <a:pPr algn="ctr">
              <a:buNone/>
            </a:pPr>
            <a:r>
              <a:rPr lang="pl-PL" sz="4300" b="1" dirty="0" smtClean="0">
                <a:solidFill>
                  <a:srgbClr val="0070C0"/>
                </a:solidFill>
              </a:rPr>
              <a:t>(np. pornografia, treści dotyczące używek, </a:t>
            </a:r>
            <a:r>
              <a:rPr lang="pl-PL" sz="4300" b="1" dirty="0" err="1" smtClean="0">
                <a:solidFill>
                  <a:srgbClr val="0070C0"/>
                </a:solidFill>
              </a:rPr>
              <a:t>samookaleczania</a:t>
            </a:r>
            <a:r>
              <a:rPr lang="pl-PL" sz="4300" b="1" dirty="0" smtClean="0">
                <a:solidFill>
                  <a:srgbClr val="0070C0"/>
                </a:solidFill>
              </a:rPr>
              <a:t> się)</a:t>
            </a:r>
          </a:p>
          <a:p>
            <a:pPr algn="ctr">
              <a:buNone/>
            </a:pPr>
            <a:endParaRPr lang="pl-PL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pl-PL" sz="5400" b="1" dirty="0" smtClean="0">
                <a:solidFill>
                  <a:srgbClr val="0070C0"/>
                </a:solidFill>
              </a:rPr>
              <a:t>49 uczniów</a:t>
            </a:r>
          </a:p>
          <a:p>
            <a:pPr algn="ctr">
              <a:buNone/>
            </a:pPr>
            <a:r>
              <a:rPr lang="pl-PL" sz="5400" b="1" dirty="0" smtClean="0">
                <a:solidFill>
                  <a:srgbClr val="0070C0"/>
                </a:solidFill>
              </a:rPr>
              <a:t>17,01%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6984776" cy="1143000"/>
          </a:xfrm>
        </p:spPr>
        <p:txBody>
          <a:bodyPr>
            <a:normAutofit/>
          </a:bodyPr>
          <a:lstStyle/>
          <a:p>
            <a:r>
              <a:rPr lang="pl-PL" b="1" dirty="0" smtClean="0"/>
              <a:t>NIEBEZPIECZNE KONTAKTY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89654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sz="4200" dirty="0"/>
              <a:t>Młodzi internauci często zawierają w sieci nowe znajomości. Efektem takich kontaktów bywają też spotkania poza I</a:t>
            </a:r>
            <a:r>
              <a:rPr lang="pl-PL" sz="4200" dirty="0" smtClean="0"/>
              <a:t>nternetem</a:t>
            </a:r>
            <a:r>
              <a:rPr lang="pl-PL" sz="4200" dirty="0"/>
              <a:t>. Daje to pole do nadużyć ze strony obcych poznanych w sieci – dzieci mogą się stać przedmiotem manipulacji.</a:t>
            </a:r>
          </a:p>
          <a:p>
            <a:pPr>
              <a:buNone/>
            </a:pPr>
            <a:r>
              <a:rPr lang="pl-PL" sz="4200" dirty="0"/>
              <a:t>Zagrożenia, które mogą pojawić się, gdy dziecko komunikuje się przez </a:t>
            </a:r>
            <a:r>
              <a:rPr lang="pl-PL" sz="4200" dirty="0" smtClean="0"/>
              <a:t>Internet </a:t>
            </a:r>
            <a:r>
              <a:rPr lang="pl-PL" sz="4200" dirty="0"/>
              <a:t>z nieznajomymi:</a:t>
            </a:r>
          </a:p>
          <a:p>
            <a:pPr>
              <a:buFont typeface="Wingdings" pitchFamily="2" charset="2"/>
              <a:buChar char="ü"/>
            </a:pPr>
            <a:r>
              <a:rPr lang="pl-PL" sz="4200" dirty="0"/>
              <a:t>uwodzenie dziecka,</a:t>
            </a:r>
          </a:p>
          <a:p>
            <a:pPr>
              <a:buFont typeface="Wingdings" pitchFamily="2" charset="2"/>
              <a:buChar char="ü"/>
            </a:pPr>
            <a:r>
              <a:rPr lang="pl-PL" sz="4200" dirty="0"/>
              <a:t>wyłudzanie od dziecka materiałów z jego udziałem o charakterze seksualnym i  erotycznym,</a:t>
            </a:r>
          </a:p>
          <a:p>
            <a:pPr>
              <a:buFont typeface="Wingdings" pitchFamily="2" charset="2"/>
              <a:buChar char="ü"/>
            </a:pPr>
            <a:r>
              <a:rPr lang="pl-PL" sz="4200" dirty="0"/>
              <a:t>angażowanie w rozmowy o seksie,</a:t>
            </a:r>
          </a:p>
          <a:p>
            <a:pPr>
              <a:buFont typeface="Wingdings" pitchFamily="2" charset="2"/>
              <a:buChar char="ü"/>
            </a:pPr>
            <a:r>
              <a:rPr lang="pl-PL" sz="4200" dirty="0"/>
              <a:t>wyłudzenie danych osobowych lub innych informacji w celach popełnienia przestępstwa przeciwko dziecku, rodzinie lub innym osobom,</a:t>
            </a:r>
          </a:p>
          <a:p>
            <a:pPr>
              <a:buFont typeface="Wingdings" pitchFamily="2" charset="2"/>
              <a:buChar char="ü"/>
            </a:pPr>
            <a:r>
              <a:rPr lang="pl-PL" sz="4200" dirty="0"/>
              <a:t>nakłanianie dziecka do podejmowania zachowań zagrażających jego zdrowiu, a nawet życiu (np. zażywanie narkotyków, namawianie do samookaleczeń</a:t>
            </a:r>
            <a:r>
              <a:rPr lang="pl-PL" sz="4200" dirty="0" smtClean="0"/>
              <a:t>).</a:t>
            </a:r>
          </a:p>
          <a:p>
            <a:pPr>
              <a:buNone/>
            </a:pPr>
            <a:endParaRPr lang="pl-PL" sz="4200" dirty="0" smtClean="0"/>
          </a:p>
          <a:p>
            <a:pPr algn="ctr">
              <a:buNone/>
            </a:pPr>
            <a:r>
              <a:rPr lang="pl-PL" sz="4200" dirty="0" err="1"/>
              <a:t>Child</a:t>
            </a:r>
            <a:r>
              <a:rPr lang="pl-PL" sz="4200" dirty="0"/>
              <a:t> </a:t>
            </a:r>
            <a:r>
              <a:rPr lang="pl-PL" sz="4200" b="1" dirty="0" err="1"/>
              <a:t>grooming</a:t>
            </a:r>
            <a:r>
              <a:rPr lang="pl-PL" sz="4200" dirty="0"/>
              <a:t> to proces budowania więzi emocjonalnej i uwodzenia dziecka </a:t>
            </a:r>
            <a:endParaRPr lang="pl-PL" sz="4200" dirty="0" smtClean="0"/>
          </a:p>
          <a:p>
            <a:pPr algn="ctr">
              <a:buNone/>
            </a:pPr>
            <a:r>
              <a:rPr lang="pl-PL" sz="4200" dirty="0" smtClean="0"/>
              <a:t>w </a:t>
            </a:r>
            <a:r>
              <a:rPr lang="pl-PL" sz="4200" dirty="0"/>
              <a:t>I</a:t>
            </a:r>
            <a:r>
              <a:rPr lang="pl-PL" sz="4200" dirty="0" smtClean="0"/>
              <a:t>nternecie</a:t>
            </a:r>
            <a:r>
              <a:rPr lang="pl-PL" sz="4200" dirty="0"/>
              <a:t>, zazwyczaj z intencją wykorzystania seksualnego. 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6146" name="Picture 2" descr="D:\DBI 2021\zdjęcia, pixa\programmer-3606210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16632"/>
            <a:ext cx="1543737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ANKIETA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5400" b="1" dirty="0" smtClean="0">
                <a:solidFill>
                  <a:srgbClr val="0070C0"/>
                </a:solidFill>
              </a:rPr>
              <a:t>NIEBEZPIECZNE KONTAKTY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0070C0"/>
                </a:solidFill>
              </a:rPr>
              <a:t>(</a:t>
            </a:r>
            <a:r>
              <a:rPr lang="pl-PL" b="1" dirty="0" err="1" smtClean="0">
                <a:solidFill>
                  <a:srgbClr val="0070C0"/>
                </a:solidFill>
              </a:rPr>
              <a:t>grooming</a:t>
            </a:r>
            <a:r>
              <a:rPr lang="pl-PL" b="1" dirty="0" smtClean="0">
                <a:solidFill>
                  <a:srgbClr val="0070C0"/>
                </a:solidFill>
              </a:rPr>
              <a:t> – uwodzenie dzieci)</a:t>
            </a:r>
          </a:p>
          <a:p>
            <a:pPr algn="ctr">
              <a:buNone/>
            </a:pPr>
            <a:endParaRPr lang="pl-PL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pl-PL" sz="5400" b="1" dirty="0" smtClean="0">
                <a:solidFill>
                  <a:srgbClr val="0070C0"/>
                </a:solidFill>
              </a:rPr>
              <a:t>18 uczniów</a:t>
            </a:r>
          </a:p>
          <a:p>
            <a:pPr algn="ctr">
              <a:buNone/>
            </a:pPr>
            <a:r>
              <a:rPr lang="pl-PL" sz="5400" b="1" dirty="0" smtClean="0">
                <a:solidFill>
                  <a:srgbClr val="0070C0"/>
                </a:solidFill>
              </a:rPr>
              <a:t>6,25%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SEKSTING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dirty="0" smtClean="0"/>
              <a:t>polega </a:t>
            </a:r>
            <a:r>
              <a:rPr lang="pl-PL" dirty="0"/>
              <a:t>na wysyłaniu innym osobom za pośrednictwem I</a:t>
            </a:r>
            <a:r>
              <a:rPr lang="pl-PL" dirty="0" smtClean="0"/>
              <a:t>nternetu </a:t>
            </a:r>
            <a:r>
              <a:rPr lang="pl-PL" dirty="0"/>
              <a:t>lub telefonu komórkowego swoich intymnych zdjęć lub filmów. Jest to niebezpieczne zjawisko, ponieważ w części przypadków takie zdjęcia i filmy są niezgodne z prawem. Poza tym raz wysłane intymne materiały </a:t>
            </a:r>
            <a:r>
              <a:rPr lang="pl-PL" dirty="0" smtClean="0"/>
              <a:t>(często „dowody uczuć”) mogą </a:t>
            </a:r>
            <a:r>
              <a:rPr lang="pl-PL" dirty="0"/>
              <a:t>pozostać w posiadaniu osoby, która je otrzymała i zostać użyte przez nią w dowolny sposób. Często zdarza się, że trafiają w ręce niepowołanych osób i stają się narzędziem </a:t>
            </a:r>
            <a:r>
              <a:rPr lang="pl-PL" dirty="0" err="1"/>
              <a:t>cyberprzemocy</a:t>
            </a:r>
            <a:r>
              <a:rPr lang="pl-PL" dirty="0"/>
              <a:t>: szantażu czy zastraszania osoby, która się na nich znajduje. Mogą również zostać opublikowane w widoku publicznym bez zgody osoby, która na nich jest.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ANKIETA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W dniach od 27 stycznia do 31 stycznia 2021r. uczniowie klas IV – VIII brali udział </a:t>
            </a:r>
          </a:p>
          <a:p>
            <a:pPr algn="ctr">
              <a:buNone/>
            </a:pPr>
            <a:r>
              <a:rPr lang="pl-PL" dirty="0" smtClean="0"/>
              <a:t>w anonimowej </a:t>
            </a:r>
            <a:r>
              <a:rPr lang="pl-PL" b="1" dirty="0" smtClean="0"/>
              <a:t>ankiecie – </a:t>
            </a:r>
            <a:r>
              <a:rPr lang="pl-PL" b="1" i="1" dirty="0" smtClean="0"/>
              <a:t>Zagrożenia związane </a:t>
            </a:r>
          </a:p>
          <a:p>
            <a:pPr algn="ctr">
              <a:buNone/>
            </a:pPr>
            <a:r>
              <a:rPr lang="pl-PL" b="1" i="1" dirty="0" smtClean="0"/>
              <a:t>z korzystaniem z Internetu</a:t>
            </a:r>
            <a:r>
              <a:rPr lang="pl-PL" dirty="0" smtClean="0"/>
              <a:t>.</a:t>
            </a:r>
          </a:p>
          <a:p>
            <a:pPr algn="ctr">
              <a:buNone/>
            </a:pPr>
            <a:r>
              <a:rPr lang="pl-PL" dirty="0" smtClean="0"/>
              <a:t>W badaniu wzięło udział </a:t>
            </a:r>
            <a:r>
              <a:rPr lang="pl-PL" b="1" dirty="0" smtClean="0"/>
              <a:t>288</a:t>
            </a:r>
            <a:r>
              <a:rPr lang="pl-PL" dirty="0" smtClean="0"/>
              <a:t> uczniów, </a:t>
            </a:r>
          </a:p>
          <a:p>
            <a:pPr algn="ctr">
              <a:buNone/>
            </a:pPr>
            <a:r>
              <a:rPr lang="pl-PL" dirty="0" smtClean="0"/>
              <a:t>co stanowi </a:t>
            </a:r>
            <a:r>
              <a:rPr lang="pl-PL" b="1" dirty="0" smtClean="0"/>
              <a:t>46,83%</a:t>
            </a:r>
            <a:r>
              <a:rPr lang="pl-PL" dirty="0" smtClean="0"/>
              <a:t> uczniów w tym przedziale klasowym.</a:t>
            </a: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ANKIETA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algn="ctr">
              <a:buNone/>
            </a:pPr>
            <a:r>
              <a:rPr lang="pl-PL" sz="5400" b="1" dirty="0" smtClean="0">
                <a:solidFill>
                  <a:srgbClr val="0070C0"/>
                </a:solidFill>
              </a:rPr>
              <a:t>SEKSTING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0070C0"/>
                </a:solidFill>
              </a:rPr>
              <a:t>(przesyłanie własnych intymnych zdjęć)</a:t>
            </a:r>
          </a:p>
          <a:p>
            <a:pPr algn="ctr">
              <a:buNone/>
            </a:pPr>
            <a:endParaRPr lang="pl-PL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pl-PL" sz="5400" b="1" dirty="0" smtClean="0">
                <a:solidFill>
                  <a:srgbClr val="0070C0"/>
                </a:solidFill>
              </a:rPr>
              <a:t>9 uczniów</a:t>
            </a:r>
          </a:p>
          <a:p>
            <a:pPr algn="ctr">
              <a:buNone/>
            </a:pPr>
            <a:r>
              <a:rPr lang="pl-PL" sz="5400" b="1" dirty="0" smtClean="0">
                <a:solidFill>
                  <a:srgbClr val="0070C0"/>
                </a:solidFill>
              </a:rPr>
              <a:t>3,13%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3983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5770984" cy="1512168"/>
          </a:xfrm>
        </p:spPr>
        <p:txBody>
          <a:bodyPr>
            <a:normAutofit/>
          </a:bodyPr>
          <a:lstStyle/>
          <a:p>
            <a:r>
              <a:rPr lang="pl-PL" b="1" dirty="0" smtClean="0"/>
              <a:t>KONTROLA RODZICIELSKA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pl-PL" dirty="0"/>
              <a:t>o</a:t>
            </a:r>
            <a:r>
              <a:rPr lang="pl-PL" dirty="0" smtClean="0"/>
              <a:t>kreślenie czasu korzystania z komputera,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p</a:t>
            </a:r>
            <a:r>
              <a:rPr lang="pl-PL" dirty="0" smtClean="0"/>
              <a:t>rzyglądanie się, jak dziecko korzysta z komputera,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s</a:t>
            </a:r>
            <a:r>
              <a:rPr lang="pl-PL" dirty="0" smtClean="0"/>
              <a:t>prawdzanie historii,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zainstalowanie programów śledzących,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s</a:t>
            </a:r>
            <a:r>
              <a:rPr lang="pl-PL" dirty="0" smtClean="0"/>
              <a:t>prawdzanie czasu korzystania,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b</a:t>
            </a:r>
            <a:r>
              <a:rPr lang="pl-PL" dirty="0" smtClean="0"/>
              <a:t>lokowanie stron internetowych.</a:t>
            </a:r>
          </a:p>
          <a:p>
            <a:pPr>
              <a:buFont typeface="Wingdings" pitchFamily="2" charset="2"/>
              <a:buChar char="ü"/>
            </a:pPr>
            <a:endParaRPr lang="pl-PL" dirty="0" smtClean="0"/>
          </a:p>
          <a:p>
            <a:pPr>
              <a:buFont typeface="Wingdings" pitchFamily="2" charset="2"/>
              <a:buChar char="ü"/>
            </a:pPr>
            <a:endParaRPr lang="pl-PL" dirty="0"/>
          </a:p>
        </p:txBody>
      </p:sp>
      <p:pic>
        <p:nvPicPr>
          <p:cNvPr id="1026" name="Picture 2" descr="D:\DBI 2021\zdjęcia, pixa\class-2029206_1280.png"/>
          <p:cNvPicPr>
            <a:picLocks noChangeAspect="1" noChangeArrowheads="1"/>
          </p:cNvPicPr>
          <p:nvPr/>
        </p:nvPicPr>
        <p:blipFill>
          <a:blip r:embed="rId2" cstate="print"/>
          <a:srcRect l="24504" t="16439" r="4024"/>
          <a:stretch>
            <a:fillRect/>
          </a:stretch>
        </p:blipFill>
        <p:spPr bwMode="auto">
          <a:xfrm>
            <a:off x="6228184" y="188640"/>
            <a:ext cx="2364569" cy="2060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00399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pl-PL" b="1" dirty="0" smtClean="0"/>
              <a:t>Źródło:</a:t>
            </a:r>
          </a:p>
          <a:p>
            <a:pPr>
              <a:buNone/>
            </a:pPr>
            <a:r>
              <a:rPr lang="pl-PL" i="1" dirty="0" smtClean="0"/>
              <a:t>Szkodliwe treści</a:t>
            </a:r>
            <a:r>
              <a:rPr lang="pl-PL" dirty="0" smtClean="0"/>
              <a:t>, https://116111.pl/problemy/szkodliwe-tresci,aid,143</a:t>
            </a:r>
          </a:p>
          <a:p>
            <a:pPr>
              <a:buNone/>
            </a:pPr>
            <a:r>
              <a:rPr lang="pl-PL" i="1" dirty="0"/>
              <a:t>Lekcja: </a:t>
            </a:r>
            <a:r>
              <a:rPr lang="pl-PL" i="1" dirty="0" err="1"/>
              <a:t>Hejt</a:t>
            </a:r>
            <a:r>
              <a:rPr lang="pl-PL" i="1" dirty="0"/>
              <a:t> i mowa </a:t>
            </a:r>
            <a:r>
              <a:rPr lang="pl-PL" i="1" dirty="0" smtClean="0"/>
              <a:t>nienawiści</a:t>
            </a:r>
            <a:r>
              <a:rPr lang="pl-PL" dirty="0" smtClean="0"/>
              <a:t>, https://edukacjamedialna.edu.pl/lekcje/hejt-i-mowa-nienawisci/</a:t>
            </a:r>
          </a:p>
          <a:p>
            <a:pPr>
              <a:buNone/>
            </a:pPr>
            <a:r>
              <a:rPr lang="pl-PL" i="1" dirty="0" err="1" smtClean="0"/>
              <a:t>Seksting</a:t>
            </a:r>
            <a:r>
              <a:rPr lang="pl-PL" dirty="0" smtClean="0"/>
              <a:t>, https://116111.pl/problemy/seksting,aid,152</a:t>
            </a:r>
          </a:p>
          <a:p>
            <a:pPr>
              <a:buNone/>
            </a:pPr>
            <a:r>
              <a:rPr lang="pl-PL" i="1" dirty="0"/>
              <a:t>Niebezpieczne </a:t>
            </a:r>
            <a:r>
              <a:rPr lang="pl-PL" i="1" dirty="0" smtClean="0"/>
              <a:t>kontakty</a:t>
            </a:r>
            <a:r>
              <a:rPr lang="pl-PL" dirty="0" smtClean="0"/>
              <a:t>, https://www.orange.pl/razemwsieci/niebezpieczne-kontakty</a:t>
            </a:r>
          </a:p>
          <a:p>
            <a:pPr>
              <a:buNone/>
            </a:pPr>
            <a:r>
              <a:rPr lang="pl-PL" i="1" dirty="0" err="1"/>
              <a:t>Grooming</a:t>
            </a:r>
            <a:r>
              <a:rPr lang="pl-PL" i="1" dirty="0"/>
              <a:t> - uwodzenie w </a:t>
            </a:r>
            <a:r>
              <a:rPr lang="pl-PL" i="1" dirty="0" smtClean="0"/>
              <a:t>sieci</a:t>
            </a:r>
            <a:r>
              <a:rPr lang="pl-PL" dirty="0" smtClean="0"/>
              <a:t>, https://cik.uke.gov.pl/edukacjatop/klikam-z-glowa/artykuly-edukacyjne/grooming-uwodzenie-w-sieci,31.html</a:t>
            </a:r>
          </a:p>
          <a:p>
            <a:pPr>
              <a:buNone/>
            </a:pPr>
            <a:r>
              <a:rPr lang="pl-PL" i="1" dirty="0" err="1"/>
              <a:t>Cyberbullying</a:t>
            </a:r>
            <a:r>
              <a:rPr lang="pl-PL" i="1" dirty="0"/>
              <a:t> – współczesne oblicze </a:t>
            </a:r>
            <a:r>
              <a:rPr lang="pl-PL" i="1" dirty="0" smtClean="0"/>
              <a:t>prze</a:t>
            </a:r>
            <a:r>
              <a:rPr lang="pl-PL" dirty="0" smtClean="0"/>
              <a:t>mocy, https://www.swps.pl/strefa-psyche/blog/relacje/2180-cyberbullying-wspolczesne-oblicze-przemocy</a:t>
            </a:r>
          </a:p>
          <a:p>
            <a:pPr>
              <a:buNone/>
            </a:pPr>
            <a:r>
              <a:rPr lang="pl-PL" i="1" dirty="0"/>
              <a:t>Rodzaje </a:t>
            </a:r>
            <a:r>
              <a:rPr lang="pl-PL" i="1" dirty="0" err="1"/>
              <a:t>cyberzagrożeń</a:t>
            </a:r>
            <a:r>
              <a:rPr lang="pl-PL" i="1" dirty="0"/>
              <a:t> - zagrożenia </a:t>
            </a:r>
            <a:r>
              <a:rPr lang="pl-PL" i="1" dirty="0" smtClean="0"/>
              <a:t>techniczne</a:t>
            </a:r>
            <a:r>
              <a:rPr lang="pl-PL" dirty="0" smtClean="0"/>
              <a:t>, https://www.gov.pl/web/baza-wiedzy/zagr-techniczne</a:t>
            </a:r>
          </a:p>
          <a:p>
            <a:pPr>
              <a:buNone/>
            </a:pPr>
            <a:r>
              <a:rPr lang="pl-PL" i="1" dirty="0"/>
              <a:t>Uzależnienie od </a:t>
            </a:r>
            <a:r>
              <a:rPr lang="pl-PL" i="1" dirty="0" err="1"/>
              <a:t>internetu</a:t>
            </a:r>
            <a:r>
              <a:rPr lang="pl-PL" i="1" dirty="0"/>
              <a:t> - objawy i leczenie </a:t>
            </a:r>
            <a:r>
              <a:rPr lang="pl-PL" i="1" dirty="0" err="1" smtClean="0"/>
              <a:t>siecioholizmu</a:t>
            </a:r>
            <a:r>
              <a:rPr lang="pl-PL" dirty="0" smtClean="0"/>
              <a:t>, https://www.medicover.pl/o-zdrowiu/uzaleznienie-od-internetu-objawy-i-leczenie-siecioholizmu,6339,n,192 </a:t>
            </a:r>
            <a:endParaRPr lang="pl-PL" dirty="0"/>
          </a:p>
          <a:p>
            <a:pPr>
              <a:buNone/>
            </a:pPr>
            <a:r>
              <a:rPr lang="pl-PL" dirty="0" smtClean="0"/>
              <a:t>Grafika - </a:t>
            </a:r>
            <a:r>
              <a:rPr lang="pl-PL" dirty="0" err="1" smtClean="0"/>
              <a:t>pixabay.com</a:t>
            </a:r>
            <a:r>
              <a:rPr lang="pl-PL" dirty="0" smtClean="0"/>
              <a:t> </a:t>
            </a:r>
          </a:p>
          <a:p>
            <a:pPr>
              <a:buNone/>
            </a:pPr>
            <a:endParaRPr lang="pl-PL" dirty="0" smtClean="0"/>
          </a:p>
          <a:p>
            <a:pPr algn="r">
              <a:buNone/>
            </a:pPr>
            <a:r>
              <a:rPr lang="pl-PL" dirty="0" smtClean="0"/>
              <a:t>Opracowanie:</a:t>
            </a:r>
          </a:p>
          <a:p>
            <a:pPr algn="r">
              <a:buNone/>
            </a:pPr>
            <a:r>
              <a:rPr lang="pl-PL" dirty="0" smtClean="0"/>
              <a:t>Izabela Smolarek</a:t>
            </a:r>
          </a:p>
          <a:p>
            <a:pPr algn="r"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 </a:t>
            </a:r>
          </a:p>
          <a:p>
            <a:pPr>
              <a:buNone/>
            </a:pPr>
            <a:endParaRPr lang="pl-PL" b="1" dirty="0"/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endParaRPr lang="pl-PL" b="1" dirty="0"/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endParaRPr lang="pl-PL" b="1" dirty="0"/>
          </a:p>
          <a:p>
            <a:pPr>
              <a:buNone/>
            </a:pPr>
            <a:endParaRPr lang="pl-PL" b="1" dirty="0"/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endParaRPr lang="pl-PL" b="1" dirty="0"/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endParaRPr lang="pl-PL" b="1" dirty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ANKIETA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23528" y="1844824"/>
          <a:ext cx="4392489" cy="360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163"/>
                <a:gridCol w="1464163"/>
                <a:gridCol w="1464163"/>
              </a:tblGrid>
              <a:tr h="890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Klasy: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Liczba odpowiedzi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/>
                </a:tc>
              </a:tr>
              <a:tr h="541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Calibri"/>
                          <a:ea typeface="Calibri"/>
                          <a:cs typeface="Times New Roman"/>
                        </a:rPr>
                        <a:t>czwarta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19,1</a:t>
                      </a:r>
                    </a:p>
                  </a:txBody>
                  <a:tcPr marL="68580" marR="68580" marT="0" marB="0"/>
                </a:tc>
              </a:tr>
              <a:tr h="541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Calibri"/>
                          <a:ea typeface="Calibri"/>
                          <a:cs typeface="Times New Roman"/>
                        </a:rPr>
                        <a:t>piąta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5,21</a:t>
                      </a:r>
                    </a:p>
                  </a:txBody>
                  <a:tcPr marL="68580" marR="68580" marT="0" marB="0"/>
                </a:tc>
              </a:tr>
              <a:tr h="541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Calibri"/>
                          <a:ea typeface="Calibri"/>
                          <a:cs typeface="Times New Roman"/>
                        </a:rPr>
                        <a:t>szósta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79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27,43</a:t>
                      </a:r>
                    </a:p>
                  </a:txBody>
                  <a:tcPr marL="68580" marR="68580" marT="0" marB="0"/>
                </a:tc>
              </a:tr>
              <a:tr h="541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Calibri"/>
                          <a:ea typeface="Calibri"/>
                          <a:cs typeface="Times New Roman"/>
                        </a:rPr>
                        <a:t>siódma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102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35,42</a:t>
                      </a:r>
                    </a:p>
                  </a:txBody>
                  <a:tcPr marL="68580" marR="68580" marT="0" marB="0"/>
                </a:tc>
              </a:tr>
              <a:tr h="541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Calibri"/>
                          <a:ea typeface="Calibri"/>
                          <a:cs typeface="Times New Roman"/>
                        </a:rPr>
                        <a:t>ósma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Calibri"/>
                          <a:ea typeface="Calibri"/>
                          <a:cs typeface="Times New Roman"/>
                        </a:rPr>
                        <a:t>12,85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Wykres 6"/>
          <p:cNvGraphicFramePr/>
          <p:nvPr/>
        </p:nvGraphicFramePr>
        <p:xfrm>
          <a:off x="4932040" y="1916832"/>
          <a:ext cx="372616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ANKIETA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Uczniowie mieli zaznaczyć 3 zagrożenia, z którymi najczęściej stykają się korzystając z Internetu:</a:t>
            </a:r>
          </a:p>
          <a:p>
            <a:pPr>
              <a:buNone/>
            </a:pPr>
            <a:endParaRPr lang="pl-PL" dirty="0" smtClean="0"/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niebezpieczne treści (np. pornografia, treści dotyczące używek, </a:t>
            </a:r>
            <a:r>
              <a:rPr lang="pl-PL" dirty="0" err="1" smtClean="0"/>
              <a:t>samookaleczania</a:t>
            </a:r>
            <a:r>
              <a:rPr lang="pl-PL" dirty="0" smtClean="0"/>
              <a:t> się)</a:t>
            </a:r>
          </a:p>
          <a:p>
            <a:pPr>
              <a:buFont typeface="Wingdings" pitchFamily="2" charset="2"/>
              <a:buChar char="q"/>
            </a:pPr>
            <a:r>
              <a:rPr lang="pl-PL" dirty="0" err="1" smtClean="0"/>
              <a:t>hejt</a:t>
            </a:r>
            <a:r>
              <a:rPr lang="pl-PL" dirty="0" smtClean="0"/>
              <a:t> / mowa nienawiści</a:t>
            </a:r>
          </a:p>
          <a:p>
            <a:pPr>
              <a:buFont typeface="Wingdings" pitchFamily="2" charset="2"/>
              <a:buChar char="q"/>
            </a:pPr>
            <a:r>
              <a:rPr lang="pl-PL" dirty="0" err="1" smtClean="0"/>
              <a:t>seksting</a:t>
            </a:r>
            <a:r>
              <a:rPr lang="pl-PL" dirty="0" smtClean="0"/>
              <a:t> (przesyłanie własnych intymnych zdjęć)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niebezpieczne kontakty (</a:t>
            </a:r>
            <a:r>
              <a:rPr lang="pl-PL" dirty="0" err="1" smtClean="0"/>
              <a:t>grooming</a:t>
            </a:r>
            <a:r>
              <a:rPr lang="pl-PL" dirty="0" smtClean="0"/>
              <a:t> - uwodzenie dzieci)</a:t>
            </a:r>
          </a:p>
          <a:p>
            <a:pPr>
              <a:buFont typeface="Wingdings" pitchFamily="2" charset="2"/>
              <a:buChar char="q"/>
            </a:pPr>
            <a:r>
              <a:rPr lang="pl-PL" dirty="0" err="1" smtClean="0"/>
              <a:t>cyberbullying</a:t>
            </a:r>
            <a:r>
              <a:rPr lang="pl-PL" dirty="0" smtClean="0"/>
              <a:t> (np. rozsyłanie ośmieszających kogoś filmików, wykluczenie z grupy)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kradzież danych osobowych, zdjęć, kont / wyłudzanie poufnych informacji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zagrożenia techniczne (wirusy)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uzależnienie od Internetu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7784" y="620688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HEJT / MOWA NIENAWIŚCI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b="1" i="1" dirty="0" err="1" smtClean="0"/>
              <a:t>Hejt</a:t>
            </a:r>
            <a:r>
              <a:rPr lang="pl-PL" dirty="0"/>
              <a:t> (ang. „to </a:t>
            </a:r>
            <a:r>
              <a:rPr lang="pl-PL" dirty="0" err="1"/>
              <a:t>hate</a:t>
            </a:r>
            <a:r>
              <a:rPr lang="pl-PL" dirty="0"/>
              <a:t>” – nienawidzić). Jest to komunikat wymierzony przeciwko komuś, mówiący o niechęci lub braku </a:t>
            </a:r>
            <a:r>
              <a:rPr lang="pl-PL" dirty="0" smtClean="0"/>
              <a:t>aprobaty. </a:t>
            </a:r>
            <a:r>
              <a:rPr lang="pl-PL" dirty="0"/>
              <a:t>Zazwyczaj wyrażony jest ostrymi słowami; bywa, że wulgarnymi. Autor </a:t>
            </a:r>
            <a:r>
              <a:rPr lang="pl-PL" dirty="0" err="1"/>
              <a:t>hejtu</a:t>
            </a:r>
            <a:r>
              <a:rPr lang="pl-PL" dirty="0"/>
              <a:t> (inaczej: </a:t>
            </a:r>
            <a:r>
              <a:rPr lang="pl-PL" dirty="0" err="1"/>
              <a:t>hejter</a:t>
            </a:r>
            <a:r>
              <a:rPr lang="pl-PL" dirty="0"/>
              <a:t>) ma na celu nie tyle przekazanie konstruktywnej krytyki na jakiś temat, a jedynie wyrażenie negatywnych uczuć związanych z kimś innym. Typowym przykładem </a:t>
            </a:r>
            <a:r>
              <a:rPr lang="pl-PL" dirty="0" err="1"/>
              <a:t>hejtu</a:t>
            </a:r>
            <a:r>
              <a:rPr lang="pl-PL" dirty="0"/>
              <a:t> jest nazywanie kogoś głupim, grubym czy beznadziejnym.</a:t>
            </a:r>
          </a:p>
          <a:p>
            <a:pPr algn="ctr">
              <a:buNone/>
            </a:pPr>
            <a:r>
              <a:rPr lang="pl-PL" b="1" i="1" dirty="0" smtClean="0"/>
              <a:t>Mowa </a:t>
            </a:r>
            <a:r>
              <a:rPr lang="pl-PL" b="1" i="1" dirty="0"/>
              <a:t>nienawiści</a:t>
            </a:r>
            <a:r>
              <a:rPr lang="pl-PL" dirty="0"/>
              <a:t> to inny rodzaj wyrażenia wrogości. To wypowiadanie się w celu obrażania lub wzbudzenia niechęci wobec jakiejś osoby czy grupy ze względu na jej tożsamość – np. etniczną, religijną, rasową, seksualną. </a:t>
            </a:r>
            <a:r>
              <a:rPr lang="pl-PL" dirty="0" smtClean="0"/>
              <a:t>Mowa </a:t>
            </a:r>
            <a:r>
              <a:rPr lang="pl-PL" dirty="0"/>
              <a:t>nienawiści wiąże się często ze wzbudzaniem strachu w jej ofiarach. </a:t>
            </a:r>
          </a:p>
        </p:txBody>
      </p:sp>
      <p:pic>
        <p:nvPicPr>
          <p:cNvPr id="7170" name="Picture 2" descr="D:\DBI 2021\zdjęcia, pixa\boy-1300226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304256" cy="1922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ANKIETA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5400" b="1" dirty="0" smtClean="0">
                <a:solidFill>
                  <a:srgbClr val="FF0000"/>
                </a:solidFill>
              </a:rPr>
              <a:t>HEJT / MOWA NIENAWIŚCI</a:t>
            </a:r>
          </a:p>
          <a:p>
            <a:pPr algn="ctr">
              <a:buNone/>
            </a:pPr>
            <a:endParaRPr lang="pl-PL" sz="5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sz="5400" b="1" dirty="0" smtClean="0">
                <a:solidFill>
                  <a:srgbClr val="FF0000"/>
                </a:solidFill>
              </a:rPr>
              <a:t>172 uczniów</a:t>
            </a:r>
          </a:p>
          <a:p>
            <a:pPr algn="ctr">
              <a:buNone/>
            </a:pPr>
            <a:r>
              <a:rPr lang="pl-PL" sz="5400" b="1" dirty="0" smtClean="0">
                <a:solidFill>
                  <a:srgbClr val="FF0000"/>
                </a:solidFill>
              </a:rPr>
              <a:t>59,72%</a:t>
            </a:r>
            <a:endParaRPr lang="pl-PL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192688" cy="1143000"/>
          </a:xfrm>
        </p:spPr>
        <p:txBody>
          <a:bodyPr>
            <a:normAutofit fontScale="90000"/>
          </a:bodyPr>
          <a:lstStyle/>
          <a:p>
            <a:pPr lvl="0"/>
            <a:r>
              <a:rPr lang="pl-PL" b="1" dirty="0" smtClean="0"/>
              <a:t>ZAGROŻENIA TECHNICZNE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pl-PL" b="1" dirty="0" smtClean="0"/>
              <a:t>wirusy</a:t>
            </a:r>
          </a:p>
          <a:p>
            <a:pPr algn="ctr">
              <a:buNone/>
            </a:pPr>
            <a:r>
              <a:rPr lang="pl-PL" dirty="0" smtClean="0"/>
              <a:t>Programy</a:t>
            </a:r>
            <a:r>
              <a:rPr lang="pl-PL" dirty="0"/>
              <a:t>, które narażają (uszkadzają) inne programy poprzez dodanie do nich swojego kodu w celu uzyskania dostępu do zawartości komputera przy uruchamianiu zainfekowanego pliku</a:t>
            </a:r>
            <a:r>
              <a:rPr lang="pl-PL" dirty="0" smtClean="0"/>
              <a:t>.</a:t>
            </a:r>
          </a:p>
          <a:p>
            <a:pPr algn="ctr" fontAlgn="base">
              <a:buNone/>
            </a:pPr>
            <a:r>
              <a:rPr lang="pl-PL" b="1" dirty="0" err="1"/>
              <a:t>s</a:t>
            </a:r>
            <a:r>
              <a:rPr lang="pl-PL" b="1" dirty="0" err="1" smtClean="0"/>
              <a:t>pyware</a:t>
            </a:r>
            <a:endParaRPr lang="pl-PL" b="1" dirty="0"/>
          </a:p>
          <a:p>
            <a:pPr algn="ctr" fontAlgn="base">
              <a:buNone/>
            </a:pPr>
            <a:r>
              <a:rPr lang="pl-PL" dirty="0"/>
              <a:t>Oprogramowanie, które pozwala na zbieranie danych na temat konkretnego użytkownika lub organizacji, która nie jest tego świadoma. Ofiara jest całkowicie nieświadoma obecności </a:t>
            </a:r>
            <a:r>
              <a:rPr lang="pl-PL" dirty="0" err="1"/>
              <a:t>spyware</a:t>
            </a:r>
            <a:r>
              <a:rPr lang="pl-PL" dirty="0"/>
              <a:t> na komputerze.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3074" name="Picture 2" descr="D:\DBI 2021\zdjęcia, pixa\germ-158107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8640"/>
            <a:ext cx="2549791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ANKIETA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sz="5400" b="1" dirty="0" smtClean="0">
                <a:solidFill>
                  <a:srgbClr val="FF0000"/>
                </a:solidFill>
              </a:rPr>
              <a:t>ZAGROŻENIA TECHNICZNE (WIRUSY)</a:t>
            </a:r>
          </a:p>
          <a:p>
            <a:pPr algn="ctr">
              <a:buNone/>
            </a:pPr>
            <a:endParaRPr lang="pl-PL" sz="5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sz="5400" b="1" dirty="0" smtClean="0">
                <a:solidFill>
                  <a:srgbClr val="FF0000"/>
                </a:solidFill>
              </a:rPr>
              <a:t>161 uczniów</a:t>
            </a:r>
          </a:p>
          <a:p>
            <a:pPr algn="ctr">
              <a:buNone/>
            </a:pPr>
            <a:r>
              <a:rPr lang="pl-PL" sz="5400" b="1" dirty="0" smtClean="0">
                <a:solidFill>
                  <a:srgbClr val="FF0000"/>
                </a:solidFill>
              </a:rPr>
              <a:t>55,90%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714202"/>
          </a:xfrm>
        </p:spPr>
        <p:txBody>
          <a:bodyPr>
            <a:normAutofit/>
          </a:bodyPr>
          <a:lstStyle/>
          <a:p>
            <a:r>
              <a:rPr lang="pl-PL" b="1" dirty="0" smtClean="0"/>
              <a:t>UZALEŻNIENIE </a:t>
            </a:r>
            <a:br>
              <a:rPr lang="pl-PL" b="1" dirty="0" smtClean="0"/>
            </a:br>
            <a:r>
              <a:rPr lang="pl-PL" b="1" dirty="0" smtClean="0"/>
              <a:t>OD INTERNETU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132856"/>
            <a:ext cx="8640960" cy="446449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dirty="0"/>
              <a:t>Uzależnienie od I</a:t>
            </a:r>
            <a:r>
              <a:rPr lang="pl-PL" dirty="0" smtClean="0"/>
              <a:t>nternetu </a:t>
            </a:r>
            <a:r>
              <a:rPr lang="pl-PL" dirty="0"/>
              <a:t>to zespół </a:t>
            </a:r>
            <a:r>
              <a:rPr lang="pl-PL" dirty="0" smtClean="0"/>
              <a:t>zależności,</a:t>
            </a:r>
            <a:r>
              <a:rPr lang="pl-PL" dirty="0"/>
              <a:t> które skutkują negatywnym wpływem na funkcjonowanie jednostki w </a:t>
            </a:r>
            <a:r>
              <a:rPr lang="pl-PL" dirty="0" smtClean="0"/>
              <a:t>sferze psychicznej, społecznej, rodzinnej, relacji międzyludzkich, ekonomicznej</a:t>
            </a:r>
            <a:r>
              <a:rPr lang="pl-PL" dirty="0"/>
              <a:t>.</a:t>
            </a:r>
          </a:p>
          <a:p>
            <a:pPr algn="ctr">
              <a:buNone/>
            </a:pPr>
            <a:r>
              <a:rPr lang="pl-PL" dirty="0"/>
              <a:t>Wielogodzinne, niekontrolowane korzystanie z I</a:t>
            </a:r>
            <a:r>
              <a:rPr lang="pl-PL" dirty="0" smtClean="0"/>
              <a:t>nternetu </a:t>
            </a:r>
            <a:r>
              <a:rPr lang="pl-PL" dirty="0"/>
              <a:t>wywołuje u pacjenta </a:t>
            </a:r>
            <a:r>
              <a:rPr lang="pl-PL" dirty="0" err="1"/>
              <a:t>dystres</a:t>
            </a:r>
            <a:r>
              <a:rPr lang="pl-PL" dirty="0"/>
              <a:t>, a więc szereg nieprzyjemnych </a:t>
            </a:r>
            <a:r>
              <a:rPr lang="pl-PL" dirty="0" smtClean="0"/>
              <a:t>uczuć: </a:t>
            </a:r>
            <a:r>
              <a:rPr lang="pl-PL" b="1" dirty="0" smtClean="0"/>
              <a:t>ból</a:t>
            </a:r>
            <a:r>
              <a:rPr lang="pl-PL" dirty="0" smtClean="0"/>
              <a:t>, </a:t>
            </a:r>
            <a:r>
              <a:rPr lang="pl-PL" b="1" dirty="0" smtClean="0"/>
              <a:t>lęk</a:t>
            </a:r>
            <a:r>
              <a:rPr lang="pl-PL" dirty="0" smtClean="0"/>
              <a:t>, </a:t>
            </a:r>
            <a:r>
              <a:rPr lang="pl-PL" b="1" dirty="0" smtClean="0"/>
              <a:t>cierpienie</a:t>
            </a:r>
            <a:r>
              <a:rPr lang="pl-PL" dirty="0" smtClean="0"/>
              <a:t>, które </a:t>
            </a:r>
            <a:r>
              <a:rPr lang="pl-PL" dirty="0"/>
              <a:t>mogą z kolei prowadzić do znacznego pogorszenia jakości życia. Szkody, które powoduje uzależnienie często dotyczą przy tym nie tylko osoby uzależnionej, ale też jego bliskich i otoczenia.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2050" name="Picture 2" descr="D:\DBI 2021\zdjęcia, pixa\anatomy-175120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2304256" cy="1958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672</Words>
  <Application>Microsoft Office PowerPoint</Application>
  <PresentationFormat>Pokaz na ekranie (4:3)</PresentationFormat>
  <Paragraphs>145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Zagrożenia związane  z korzystaniem z Internetu  Wyniki ankiety przeprowadzonej wśród uczniów  klas IV - VIII</vt:lpstr>
      <vt:lpstr>ANKIETA</vt:lpstr>
      <vt:lpstr>ANKIETA</vt:lpstr>
      <vt:lpstr>ANKIETA</vt:lpstr>
      <vt:lpstr>HEJT / MOWA NIENAWIŚCI</vt:lpstr>
      <vt:lpstr>ANKIETA</vt:lpstr>
      <vt:lpstr>ZAGROŻENIA TECHNICZNE</vt:lpstr>
      <vt:lpstr>ANKIETA</vt:lpstr>
      <vt:lpstr>UZALEŻNIENIE  OD INTERNETU</vt:lpstr>
      <vt:lpstr>ANKIETA</vt:lpstr>
      <vt:lpstr>CYBERBULLYING</vt:lpstr>
      <vt:lpstr>ANKIETA</vt:lpstr>
      <vt:lpstr>KRADZIEŻ DANYCH OSOBOWYCH, ZDJĘĆ, KONT / WYŁUDZANIE POUFNYCH INFORMACJI</vt:lpstr>
      <vt:lpstr>ANKIETA</vt:lpstr>
      <vt:lpstr>NIEBEZPIECZNE TREŚCI</vt:lpstr>
      <vt:lpstr>ANKIETA</vt:lpstr>
      <vt:lpstr>NIEBEZPIECZNE KONTAKTY</vt:lpstr>
      <vt:lpstr>ANKIETA</vt:lpstr>
      <vt:lpstr>SEKSTING</vt:lpstr>
      <vt:lpstr>ANKIETA</vt:lpstr>
      <vt:lpstr>Slajd 21</vt:lpstr>
      <vt:lpstr>KONTROLA RODZICIELSKA</vt:lpstr>
      <vt:lpstr>Slajd 23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Zagrożenia związane z korzystania z Internetu</dc:title>
  <dc:creator>Biblioteka</dc:creator>
  <cp:lastModifiedBy>Biblioteka</cp:lastModifiedBy>
  <cp:revision>37</cp:revision>
  <dcterms:created xsi:type="dcterms:W3CDTF">2021-01-27T12:07:12Z</dcterms:created>
  <dcterms:modified xsi:type="dcterms:W3CDTF">2021-02-01T11:42:16Z</dcterms:modified>
</cp:coreProperties>
</file>