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5"/>
  </p:notesMasterIdLst>
  <p:sldIdLst>
    <p:sldId id="407" r:id="rId2"/>
    <p:sldId id="409" r:id="rId3"/>
    <p:sldId id="410" r:id="rId4"/>
    <p:sldId id="411" r:id="rId5"/>
    <p:sldId id="412" r:id="rId6"/>
    <p:sldId id="367" r:id="rId7"/>
    <p:sldId id="393" r:id="rId8"/>
    <p:sldId id="395" r:id="rId9"/>
    <p:sldId id="353" r:id="rId10"/>
    <p:sldId id="394" r:id="rId11"/>
    <p:sldId id="419" r:id="rId12"/>
    <p:sldId id="420" r:id="rId13"/>
    <p:sldId id="421" r:id="rId14"/>
    <p:sldId id="374" r:id="rId15"/>
    <p:sldId id="433" r:id="rId16"/>
    <p:sldId id="375" r:id="rId17"/>
    <p:sldId id="398" r:id="rId18"/>
    <p:sldId id="413" r:id="rId19"/>
    <p:sldId id="414" r:id="rId20"/>
    <p:sldId id="416" r:id="rId21"/>
    <p:sldId id="418" r:id="rId22"/>
    <p:sldId id="387" r:id="rId23"/>
    <p:sldId id="388" r:id="rId24"/>
    <p:sldId id="389" r:id="rId25"/>
    <p:sldId id="343" r:id="rId26"/>
    <p:sldId id="396" r:id="rId27"/>
    <p:sldId id="406" r:id="rId28"/>
    <p:sldId id="377" r:id="rId29"/>
    <p:sldId id="385" r:id="rId30"/>
    <p:sldId id="399" r:id="rId31"/>
    <p:sldId id="378" r:id="rId32"/>
    <p:sldId id="379" r:id="rId33"/>
    <p:sldId id="380" r:id="rId34"/>
    <p:sldId id="400" r:id="rId35"/>
    <p:sldId id="386" r:id="rId36"/>
    <p:sldId id="401" r:id="rId37"/>
    <p:sldId id="402" r:id="rId38"/>
    <p:sldId id="381" r:id="rId39"/>
    <p:sldId id="403" r:id="rId40"/>
    <p:sldId id="382" r:id="rId41"/>
    <p:sldId id="383" r:id="rId42"/>
    <p:sldId id="435" r:id="rId43"/>
    <p:sldId id="431" r:id="rId44"/>
    <p:sldId id="408" r:id="rId45"/>
    <p:sldId id="391" r:id="rId46"/>
    <p:sldId id="392" r:id="rId47"/>
    <p:sldId id="344" r:id="rId48"/>
    <p:sldId id="349" r:id="rId49"/>
    <p:sldId id="390" r:id="rId50"/>
    <p:sldId id="428" r:id="rId51"/>
    <p:sldId id="370" r:id="rId52"/>
    <p:sldId id="371" r:id="rId53"/>
    <p:sldId id="346" r:id="rId54"/>
  </p:sldIdLst>
  <p:sldSz cx="9144000" cy="6858000" type="screen4x3"/>
  <p:notesSz cx="6858000" cy="9144000"/>
  <p:photoAlbum layout="4pic" frame="frameStyle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33CC"/>
    <a:srgbClr val="FF990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44" autoAdjust="0"/>
    <p:restoredTop sz="94660"/>
  </p:normalViewPr>
  <p:slideViewPr>
    <p:cSldViewPr>
      <p:cViewPr>
        <p:scale>
          <a:sx n="80" d="100"/>
          <a:sy n="80" d="100"/>
        </p:scale>
        <p:origin x="-1062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E3C3C-D48A-4F66-874A-439900BDB02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92267-58AB-466E-9CB0-7C8F8EA0D25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8484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92267-58AB-466E-9CB0-7C8F8EA0D259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39999">
              <a:schemeClr val="accent2">
                <a:lumMod val="40000"/>
                <a:lumOff val="60000"/>
              </a:schemeClr>
            </a:gs>
            <a:gs pos="70000">
              <a:schemeClr val="bg1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C57DC11-B2CF-4984-807A-0C5A3F807F99}" type="datetimeFigureOut">
              <a:rPr lang="pl-PL" smtClean="0"/>
              <a:pPr/>
              <a:t>05.02.2021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B186B0-A4B1-4AA8-BFCE-5949C9E5A07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34129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Przedszkolaku </a:t>
            </a:r>
            <a:b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nie zwlekaj,</a:t>
            </a:r>
          </a:p>
          <a:p>
            <a:pPr algn="ctr">
              <a:buNone/>
            </a:pP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pełen plecak bierz, </a:t>
            </a:r>
            <a:b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Jedynki spiesz.</a:t>
            </a:r>
            <a:endParaRPr lang="pl-PL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Obraz 4" descr="Bez nazwy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933056"/>
            <a:ext cx="6912768" cy="257564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488832" cy="1800200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kompleks sportowy: </a:t>
            </a:r>
            <a:b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hala sportowa</a:t>
            </a:r>
            <a:endParaRPr lang="pl-PL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407123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3888432" cy="361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8694"/>
          </a:xfrm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Dwie małe sale gimnastyczne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Documents and Settings\Administrator\Pulpit\Kasia H\P2010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42985"/>
            <a:ext cx="4143404" cy="325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Administrator\Pulpit\Kasia H\P2010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500438"/>
            <a:ext cx="4143404" cy="310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2407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Sala do gimnastyki korekcyjnej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G:\P4210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484784"/>
            <a:ext cx="4143404" cy="3107553"/>
          </a:xfrm>
          <a:prstGeom prst="rect">
            <a:avLst/>
          </a:prstGeom>
        </p:spPr>
      </p:pic>
      <p:sp>
        <p:nvSpPr>
          <p:cNvPr id="4" name="Łuk 3"/>
          <p:cNvSpPr/>
          <p:nvPr/>
        </p:nvSpPr>
        <p:spPr>
          <a:xfrm>
            <a:off x="5000628" y="2786058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G:\P4210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48" y="3214686"/>
            <a:ext cx="4572032" cy="328614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3952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Kompleks boisk sportowych „Orlik”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Documents and Settings\grzes\Pulpit\x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4296978" cy="24120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Documents and Settings\grzes\Pulpit\x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214686"/>
            <a:ext cx="4572033" cy="3429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4068470" cy="2784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208823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Szkoła posiada plac zabaw dla najmłodszych uczniów.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384735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Stołówka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smtClean="0">
                <a:solidFill>
                  <a:srgbClr val="002060"/>
                </a:solidFill>
              </a:rPr>
              <a:t>szkolna</a:t>
            </a:r>
            <a:endParaRPr lang="pl-PL" dirty="0"/>
          </a:p>
        </p:txBody>
      </p:sp>
      <p:pic>
        <p:nvPicPr>
          <p:cNvPr id="2050" name="Picture 2" descr="C:\Users\HP\Desktop\DSC_0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13" y="1394728"/>
            <a:ext cx="3121025" cy="2081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DSC_0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01" y="1426141"/>
            <a:ext cx="3121025" cy="2081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esktop\DSC_0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24" y="2924944"/>
            <a:ext cx="3121025" cy="2081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\Desktop\DSC_04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21" y="4581128"/>
            <a:ext cx="3121025" cy="2081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P\Desktop\DSC_04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965549"/>
            <a:ext cx="3121025" cy="2081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DSC_04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21735"/>
            <a:ext cx="2088232" cy="1040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656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229600" cy="295232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6000" dirty="0" smtClean="0">
                <a:solidFill>
                  <a:srgbClr val="002060"/>
                </a:solidFill>
              </a:rPr>
              <a:t>Oferta edukacyjna Szkoły</a:t>
            </a:r>
            <a:endParaRPr lang="pl-PL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7616" y="0"/>
            <a:ext cx="3456384" cy="362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3419872" cy="4608512"/>
          </a:xfrm>
        </p:spPr>
        <p:txBody>
          <a:bodyPr>
            <a:normAutofit/>
          </a:bodyPr>
          <a:lstStyle/>
          <a:p>
            <a:pPr algn="l"/>
            <a:r>
              <a:rPr lang="pl-PL" sz="3100" dirty="0" smtClean="0">
                <a:solidFill>
                  <a:srgbClr val="002060"/>
                </a:solidFill>
              </a:rPr>
              <a:t>Szkoła zapewnia</a:t>
            </a:r>
            <a:br>
              <a:rPr lang="pl-PL" sz="3100" dirty="0" smtClean="0">
                <a:solidFill>
                  <a:srgbClr val="002060"/>
                </a:solidFill>
              </a:rPr>
            </a:br>
            <a:r>
              <a:rPr lang="pl-PL" sz="3100" dirty="0" smtClean="0">
                <a:solidFill>
                  <a:srgbClr val="002060"/>
                </a:solidFill>
              </a:rPr>
              <a:t>dobrze wyposażone sale lekcyjne, gabinety logopedyczne, </a:t>
            </a:r>
            <a:r>
              <a:rPr lang="pl-PL" sz="3100" dirty="0" err="1" smtClean="0">
                <a:solidFill>
                  <a:srgbClr val="002060"/>
                </a:solidFill>
              </a:rPr>
              <a:t>terapetutyczne</a:t>
            </a:r>
            <a:r>
              <a:rPr lang="pl-PL" sz="3100" dirty="0" smtClean="0">
                <a:solidFill>
                  <a:srgbClr val="002060"/>
                </a:solidFill>
              </a:rPr>
              <a:t>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08920"/>
            <a:ext cx="4464497" cy="390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Pracownia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rgbClr val="002060"/>
                </a:solidFill>
              </a:rPr>
              <a:t>języków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rgbClr val="002060"/>
                </a:solidFill>
              </a:rPr>
              <a:t>obcych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Nowy folder (3)\JPEG\DSC_0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3786214" cy="3071834"/>
          </a:xfrm>
          <a:prstGeom prst="rect">
            <a:avLst/>
          </a:prstGeom>
          <a:noFill/>
        </p:spPr>
      </p:pic>
      <p:pic>
        <p:nvPicPr>
          <p:cNvPr id="2051" name="Picture 3" descr="D:\Nowy folder (3)\JPEG\DSC_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14686"/>
            <a:ext cx="400052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 smtClean="0">
                <a:solidFill>
                  <a:srgbClr val="002060"/>
                </a:solidFill>
              </a:rPr>
              <a:t>Ekopracownia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D:\Nowy folder (3)\DSC_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64276" y="2037152"/>
            <a:ext cx="7215447" cy="418545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Szkoła Podstawowa nr 1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 im. Tadeusza Kościuszki 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w Kutnie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lvl="8" algn="r">
              <a:buNone/>
            </a:pPr>
            <a:r>
              <a:rPr lang="pl-PL" dirty="0" smtClean="0"/>
              <a:t> </a:t>
            </a: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Kutno, 8 lutego 2021 r.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ADMIN\Download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57364"/>
            <a:ext cx="7715304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Przestronne pomieszczenia świetlicy i biblioteki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Nowy folder (3)\JPEG\DSC_0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14818"/>
            <a:ext cx="3121152" cy="2081784"/>
          </a:xfrm>
          <a:prstGeom prst="rect">
            <a:avLst/>
          </a:prstGeom>
          <a:noFill/>
        </p:spPr>
      </p:pic>
      <p:pic>
        <p:nvPicPr>
          <p:cNvPr id="1027" name="Picture 3" descr="D:\Nowy folder (3)\JPEG\DSC_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928802"/>
            <a:ext cx="3121025" cy="2081213"/>
          </a:xfrm>
          <a:prstGeom prst="rect">
            <a:avLst/>
          </a:prstGeom>
          <a:noFill/>
        </p:spPr>
      </p:pic>
      <p:pic>
        <p:nvPicPr>
          <p:cNvPr id="1028" name="Picture 4" descr="D:\Nowy folder (3)\JPEG\DSC_0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928934"/>
            <a:ext cx="3121025" cy="20812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Centrum Edukacji Informacyjnej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 i Multimedialnej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Nowy folder (3)\JPEG\DSC_0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3121152" cy="2081784"/>
          </a:xfrm>
          <a:prstGeom prst="rect">
            <a:avLst/>
          </a:prstGeom>
          <a:noFill/>
        </p:spPr>
      </p:pic>
      <p:pic>
        <p:nvPicPr>
          <p:cNvPr id="5123" name="Picture 3" descr="D:\Nowy folder (3)\JPEG\DSC_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57628"/>
            <a:ext cx="3121025" cy="20812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spcBef>
                <a:spcPts val="600"/>
              </a:spcBef>
            </a:pPr>
            <a:r>
              <a:rPr lang="pl-PL" sz="6600" b="0" dirty="0" smtClean="0">
                <a:solidFill>
                  <a:srgbClr val="002060"/>
                </a:solidFill>
              </a:rPr>
              <a:t> </a:t>
            </a:r>
            <a:r>
              <a:rPr lang="pl-PL" sz="6600" dirty="0" smtClean="0">
                <a:solidFill>
                  <a:srgbClr val="002060"/>
                </a:solidFill>
              </a:rPr>
              <a:t>Biblioteka …</a:t>
            </a:r>
            <a:br>
              <a:rPr lang="pl-PL" sz="66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Organizuje ciekawe zabawy, turnieje i gry                    biblioteczne.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Prowadzi zajęcia dla dzieci i młodzieży.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Organizuje konkursy czytelnicze.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Bierze udział w ogólnopolskich akcjach, które 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promują książki i czytanie.</a:t>
            </a:r>
            <a:endParaRPr lang="pl-PL" sz="2700" b="0" dirty="0">
              <a:solidFill>
                <a:srgbClr val="002060"/>
              </a:solidFill>
            </a:endParaRPr>
          </a:p>
        </p:txBody>
      </p:sp>
      <p:pic>
        <p:nvPicPr>
          <p:cNvPr id="3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95824"/>
            <a:ext cx="2114550" cy="216217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marL="1439863" indent="-1439863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600" dirty="0" smtClean="0">
                <a:solidFill>
                  <a:srgbClr val="002060"/>
                </a:solidFill>
                <a:effectLst/>
              </a:rPr>
            </a:br>
            <a:r>
              <a:rPr lang="pl-PL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Świetlica…</a:t>
            </a:r>
            <a:r>
              <a:rPr lang="pl-PL" sz="2200" dirty="0" smtClean="0">
                <a:solidFill>
                  <a:srgbClr val="002060"/>
                </a:solidFill>
              </a:rPr>
              <a:t/>
            </a:r>
            <a:br>
              <a:rPr lang="pl-PL" sz="2200" dirty="0" smtClean="0">
                <a:solidFill>
                  <a:srgbClr val="002060"/>
                </a:solidFill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organizuje: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imprezy i uroczystości  m.in.: bal karnawałowy, walentynki,  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zabawy w teatrzyk kukiełkowy,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konkursy plastyczne,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zajęcia promujące zdrowy styl życia,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spotkania czytelnicze  z pracownikami Miejskiej      i Powiatowej Biblioteki Publicznej w Kutnie. </a:t>
            </a:r>
            <a:r>
              <a:rPr lang="pl-PL" sz="2200" dirty="0" smtClean="0">
                <a:solidFill>
                  <a:srgbClr val="002060"/>
                </a:solidFill>
              </a:rPr>
              <a:t/>
            </a:r>
            <a:br>
              <a:rPr lang="pl-PL" sz="2200" dirty="0" smtClean="0">
                <a:solidFill>
                  <a:srgbClr val="002060"/>
                </a:solidFill>
              </a:rPr>
            </a:br>
            <a:r>
              <a:rPr lang="pl-PL" sz="2200" dirty="0" smtClean="0">
                <a:solidFill>
                  <a:srgbClr val="002060"/>
                </a:solidFill>
              </a:rPr>
              <a:t/>
            </a:r>
            <a:br>
              <a:rPr lang="pl-PL" sz="22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</a:rPr>
              <a:t/>
            </a:r>
            <a:br>
              <a:rPr lang="pl-PL" sz="2700" dirty="0" smtClean="0">
                <a:solidFill>
                  <a:srgbClr val="002060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Picture 10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97152"/>
            <a:ext cx="1988838" cy="198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52839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rian\Desktop\IMG_20171107_114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3816424" cy="326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3600400" cy="318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8413" y="3573016"/>
            <a:ext cx="376197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96214" y="3734929"/>
            <a:ext cx="47742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Uczniowie systematycznie uczestniczą w zajęciach organizowanych w:  </a:t>
            </a:r>
          </a:p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Muzeum Regionalnym w Kutnie,</a:t>
            </a:r>
          </a:p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Miejskiej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Powiatowej Bibliotece Publicznej im. S. Żeromskiego w Kutnie.</a:t>
            </a:r>
            <a:endParaRPr lang="pl-P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50576" y="3038456"/>
            <a:ext cx="3862920" cy="334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79910" y="76798"/>
            <a:ext cx="3456386" cy="382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2129408"/>
          </a:xfrm>
        </p:spPr>
        <p:txBody>
          <a:bodyPr>
            <a:normAutofit/>
          </a:bodyPr>
          <a:lstStyle/>
          <a:p>
            <a:r>
              <a:rPr lang="pl-PL" sz="4600" dirty="0" smtClean="0">
                <a:solidFill>
                  <a:srgbClr val="002060"/>
                </a:solidFill>
              </a:rPr>
              <a:t>Pomoc</a:t>
            </a:r>
            <a:r>
              <a:rPr lang="pl-PL" sz="4600" dirty="0" smtClean="0"/>
              <a:t> </a:t>
            </a:r>
            <a:r>
              <a:rPr lang="pl-PL" sz="4600" dirty="0" smtClean="0">
                <a:solidFill>
                  <a:srgbClr val="002060"/>
                </a:solidFill>
              </a:rPr>
              <a:t>psychologiczno</a:t>
            </a:r>
            <a:r>
              <a:rPr lang="pl-PL" sz="4600" dirty="0" smtClean="0"/>
              <a:t> </a:t>
            </a:r>
            <a:r>
              <a:rPr lang="pl-PL" sz="4600" dirty="0" smtClean="0">
                <a:solidFill>
                  <a:srgbClr val="002060"/>
                </a:solidFill>
              </a:rPr>
              <a:t>-</a:t>
            </a:r>
            <a:r>
              <a:rPr lang="pl-PL" sz="4600" dirty="0" smtClean="0"/>
              <a:t> </a:t>
            </a:r>
            <a:r>
              <a:rPr lang="pl-PL" sz="4600" dirty="0" smtClean="0">
                <a:solidFill>
                  <a:srgbClr val="002060"/>
                </a:solidFill>
              </a:rPr>
              <a:t>pedagogiczna</a:t>
            </a:r>
            <a:endParaRPr lang="pl-PL" sz="4600" dirty="0">
              <a:solidFill>
                <a:srgbClr val="002060"/>
              </a:solidFill>
            </a:endParaRPr>
          </a:p>
        </p:txBody>
      </p:sp>
      <p:pic>
        <p:nvPicPr>
          <p:cNvPr id="3" name="Picture 4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513920"/>
            <a:ext cx="2455448" cy="212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prowadzona jest w formie:</a:t>
            </a:r>
            <a:r>
              <a:rPr lang="pl-PL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zajęć rozwijających umiejętności uczenia się,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zajęć dydaktyczno-wyrównawczych,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zajęć rozwijających uzdolnienia, 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zajęć specjalistycznych: 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korekcyjno-kompensacyjnych, logopedycznych, rozwijających kompetencje emocjonalno-społeczne oraz innych zajęć o charakterze terapeutycznym.</a:t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3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09120"/>
            <a:ext cx="1965755" cy="213285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4381499"/>
            <a:ext cx="2857500" cy="247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147248" cy="58092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ZAJĘCIA INTEGRACJI SENSORYCZNEJ</a:t>
            </a:r>
            <a:br>
              <a:rPr lang="pl-PL" dirty="0" smtClean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1564243"/>
            <a:ext cx="590465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prowadzona jest z  dziećmi, u których stwierdzono zaburzenia przetwarzania sensorycznego</a:t>
            </a:r>
            <a:b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zajęcia odbywają się w dwóch salach wyposażonych w nowoczesny sprzęt i atrakcyjne pomoce dydaktyczne</a:t>
            </a:r>
          </a:p>
          <a:p>
            <a:endParaRPr lang="pl-PL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rezentacja szkoła\7ab868cd3bafb212412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56992"/>
            <a:ext cx="4901115" cy="326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prezentacja szkoła\49423d16a4e13006cbb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9"/>
            <a:ext cx="5832647" cy="3882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Przełamujemy bariery architektoniczn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e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F:\Nowy folder (3)\DSC_0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1882353"/>
            <a:ext cx="6582140" cy="4389437"/>
          </a:xfrm>
          <a:prstGeom prst="rect">
            <a:avLst/>
          </a:prstGeom>
          <a:noFill/>
        </p:spPr>
      </p:pic>
      <p:pic>
        <p:nvPicPr>
          <p:cNvPr id="1026" name="Picture 2" descr="Znalezione obrazy dla zapytania: winda dla niepełnosprawnych znak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24" r="19713"/>
          <a:stretch/>
        </p:blipFill>
        <p:spPr bwMode="auto">
          <a:xfrm>
            <a:off x="6516216" y="4077072"/>
            <a:ext cx="817264" cy="992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rzałka w lewo 3"/>
          <p:cNvSpPr/>
          <p:nvPr/>
        </p:nvSpPr>
        <p:spPr>
          <a:xfrm>
            <a:off x="5940152" y="4573260"/>
            <a:ext cx="504056" cy="295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prezentacja szkoła\8cb993ebb23f5dea49f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9"/>
            <a:ext cx="4824535" cy="321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esktop\prezentacja szkoła\sala 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152" y="1844824"/>
            <a:ext cx="3600690" cy="480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251520" y="3645024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  <a:latin typeface="+mj-lt"/>
              </a:rPr>
              <a:t>Ćwiczenia wpływają na: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zintegrowanie pracy poszczególnych </a:t>
            </a:r>
          </a:p>
          <a:p>
            <a:r>
              <a:rPr lang="pl-PL" dirty="0" smtClean="0">
                <a:solidFill>
                  <a:srgbClr val="002060"/>
                </a:solidFill>
                <a:latin typeface="+mj-lt"/>
              </a:rPr>
              <a:t>  zmysłów,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poprawę w zakresie ogólnej   </a:t>
            </a:r>
          </a:p>
          <a:p>
            <a:r>
              <a:rPr lang="pl-PL" dirty="0" smtClean="0">
                <a:solidFill>
                  <a:srgbClr val="002060"/>
                </a:solidFill>
                <a:latin typeface="+mj-lt"/>
              </a:rPr>
              <a:t>  sprawności fizycznej,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koordynację pracy półkul mózgowych,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integrowanie przetrwałych odruchów,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rozwijanie reakcji równoważnych, 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  <a:latin typeface="+mj-lt"/>
              </a:rPr>
              <a:t> utrwalanie schematu ciała.</a:t>
            </a:r>
            <a:endParaRPr lang="pl-PL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ZAJĘCIA Z TYFLOPEDAGOGIEM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9154" name="AutoShape 2" descr="Znalezione obrazy dla zapytania clip art szko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9156" name="AutoShape 4" descr="Znalezione obrazy dla zapytania clip art szko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9158" name="AutoShape 6" descr="Znalezione obrazy dla zapytania clip art szko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9160" name="AutoShape 8" descr="Znalezione obrazy dla zapytania clip art szko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9162" name="Picture 10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09120"/>
            <a:ext cx="21602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683568" y="1340768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 zajęciach rewalidacyjnych z </a:t>
            </a:r>
            <a:r>
              <a:rPr lang="pl-PL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tyflopedagogiem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uczniowie otrzymują odpowiednie bodźce i wrażenia wizualne. 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Nauczyciel rozwija między innymi:</a:t>
            </a:r>
          </a:p>
          <a:p>
            <a:pPr lvl="3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podstawowe funkcje wzrokowe, </a:t>
            </a:r>
          </a:p>
          <a:p>
            <a:pPr lvl="3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koordynację wzrokowo – ruchową, </a:t>
            </a:r>
          </a:p>
          <a:p>
            <a:pPr lvl="3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percepcję wzrokową, </a:t>
            </a:r>
          </a:p>
          <a:p>
            <a:pPr lvl="3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pamięć wzrokową.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Stymuluje wzrok za pomocą światła,  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używając m.in. stolika podświetlanego,  	               		tzw. </a:t>
            </a:r>
            <a:r>
              <a:rPr lang="pl-PL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boxa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  </a:t>
            </a:r>
            <a:endParaRPr lang="pl-PL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608511" cy="302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501008"/>
            <a:ext cx="4567047" cy="289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68760"/>
            <a:ext cx="421196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Stymulacja mowy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4034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77346"/>
            <a:ext cx="1979712" cy="2147999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719064" y="1556792"/>
            <a:ext cx="84249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 zajęciach rewalidacyjnych prowadzonych </a:t>
            </a: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 dziećmi niemówiącymi lub mającymi poważne problemy komunikacyjne specjalista stosuje wspomagające metody komunikacji (AAC).</a:t>
            </a:r>
          </a:p>
          <a:p>
            <a:endParaRPr lang="pl-PL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Są to m.in.:</a:t>
            </a:r>
          </a:p>
          <a:p>
            <a:pPr lvl="3"/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znaki manualne MAKATON,</a:t>
            </a:r>
          </a:p>
          <a:p>
            <a:pPr lvl="3"/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 symboli PCS,</a:t>
            </a:r>
          </a:p>
          <a:p>
            <a:pPr lvl="3"/>
            <a:r>
              <a:rPr lang="pl-PL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mówik</a:t>
            </a:r>
            <a:r>
              <a:rPr lang="pl-PL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czyli tak zwana proteza mowy.</a:t>
            </a:r>
          </a:p>
          <a:p>
            <a:endParaRPr lang="pl-PL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2"/>
            <a:r>
              <a:rPr lang="pl-PL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</a:t>
            </a:r>
            <a:endParaRPr lang="pl-PL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                                </a:t>
            </a:r>
            <a:r>
              <a:rPr lang="pl-PL" sz="4800" dirty="0" err="1" smtClean="0">
                <a:solidFill>
                  <a:srgbClr val="002060"/>
                </a:solidFill>
              </a:rPr>
              <a:t>Mówik</a:t>
            </a:r>
            <a:r>
              <a:rPr lang="pl-PL" sz="4800" dirty="0" smtClean="0">
                <a:solidFill>
                  <a:srgbClr val="002060"/>
                </a:solidFill>
              </a:rPr>
              <a:t>…</a:t>
            </a:r>
            <a:endParaRPr lang="pl-PL" sz="4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4006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Znalezione obrazy dla zapytania mów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5400600" cy="271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s://www.mowik.sklep.pl/userdata/gfx/7b07cfd527f755e6e51bb925327f3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84784"/>
            <a:ext cx="2894722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WYKORZYSTANIE SYMBOLI PCS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8645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Znalezione obrazy dla zapytania pcs komunikac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81128"/>
            <a:ext cx="5381625" cy="1685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12060" y="2024844"/>
            <a:ext cx="432048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DZIEŃ KOLOROWEJ SKARPETKI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1520" y="1268760"/>
            <a:ext cx="71287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Bierzemy udział w Światowym Dniu Osób z Zespołem Downa, aby okazać szacunek wobec osób niepełnosprawnych. </a:t>
            </a:r>
          </a:p>
          <a:p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Tego dnia  Dyrekcja szkoły, nauczyciele oraz uczniowie zakładają dwie niepasujące do siebie skarpetki, symbolizujące </a:t>
            </a:r>
            <a:r>
              <a:rPr lang="pl-PL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trisomię</a:t>
            </a:r>
            <a:r>
              <a:rPr lang="pl-PL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 chromosomu.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Picture 4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365104"/>
            <a:ext cx="2627784" cy="227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zień Kolorowej Skarpetki w SP nr 1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568863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Picture 4" descr="Dzień Kolorowej Skarpetki w SP nr 1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54447" y="2486513"/>
            <a:ext cx="4896545" cy="274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Dzień Kolorowej Skarpetki w SP nr 1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803657"/>
            <a:ext cx="4896544" cy="274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WARSZTATY NA TEMAT AUTYZMU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5058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09120"/>
            <a:ext cx="2088232" cy="206366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39552" y="1628800"/>
            <a:ext cx="80648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Dzięki zajęciom poszerzającym wiedzę na temat autyzmu, dzieci są bardziej świadome z jakimi problemami borykają się na co dzień ich rówieśnicy. 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Z większym zrozumieniem podchodzą               do odmienności i specyficznych zachowań towarzyszących osobom cierpiącym na autyzm.</a:t>
            </a:r>
            <a:endParaRPr lang="pl-PL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6562" name="Picture 2" descr="C:\Users\ADMIN\AppData\Local\Temp\IMG_1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32072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4" name="AutoShape 4" descr="https://poczta.home.pl/appsuite/api/mail/27292624_1835638796506175_380433542_n.jpg?action=attachment&amp;folder=default0%2FSENT&amp;id=77&amp;attachment=8&amp;user=184&amp;context=10050130&amp;sequence=1&amp;delivery=view"/>
          <p:cNvSpPr>
            <a:spLocks noChangeAspect="1" noChangeArrowheads="1"/>
          </p:cNvSpPr>
          <p:nvPr/>
        </p:nvSpPr>
        <p:spPr bwMode="auto">
          <a:xfrm>
            <a:off x="155575" y="-2849563"/>
            <a:ext cx="3267075" cy="594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6566" name="AutoShape 6" descr="https://poczta.home.pl/appsuite/api/mail/27292624_1835638796506175_380433542_n.jpg?action=attachment&amp;folder=default0%2FSENT&amp;id=77&amp;attachment=8&amp;user=184&amp;context=10050130&amp;sequence=1&amp;delivery=view"/>
          <p:cNvSpPr>
            <a:spLocks noChangeAspect="1" noChangeArrowheads="1"/>
          </p:cNvSpPr>
          <p:nvPr/>
        </p:nvSpPr>
        <p:spPr bwMode="auto">
          <a:xfrm>
            <a:off x="155575" y="-2849563"/>
            <a:ext cx="3267075" cy="594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6568" name="AutoShape 8" descr="https://poczta.home.pl/appsuite/api/mail/27292624_1835638796506175_380433542_n.jpg?action=attachment&amp;folder=default0%2FSENT&amp;id=77&amp;attachment=8&amp;user=184&amp;context=10050130&amp;sequence=1&amp;delivery=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6569" name="Picture 9" descr="C:\Users\ADMIN\Desktop\prezentacja szkoła\27292624_1835638796506175_38043354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2656"/>
            <a:ext cx="3312368" cy="602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71" name="AutoShape 11" descr="https://poczta.home.pl/appsuite/api/mail/IMG_1505.JPG?action=attachment&amp;folder=default0%2FSENT&amp;id=77&amp;attachment=4&amp;user=184&amp;context=10050130&amp;sequence=1&amp;delivery=view"/>
          <p:cNvSpPr>
            <a:spLocks noChangeAspect="1" noChangeArrowheads="1"/>
          </p:cNvSpPr>
          <p:nvPr/>
        </p:nvSpPr>
        <p:spPr bwMode="auto">
          <a:xfrm>
            <a:off x="155575" y="-2849563"/>
            <a:ext cx="7924800" cy="594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6572" name="Picture 12" descr="C:\Users\ADMIN\Desktop\prezentacja szkoła\IMG_1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89040"/>
            <a:ext cx="417646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Przełamujemy bariery architektoniczne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ADMIN\Downloads\20181002_112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5803390" cy="435254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Metoda ruchu rozwijającego Weroniki </a:t>
            </a:r>
            <a:r>
              <a:rPr lang="pl-PL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Sherborne</a:t>
            </a:r>
            <a:r>
              <a:rPr lang="pl-PL" sz="3100" dirty="0" smtClean="0">
                <a:solidFill>
                  <a:srgbClr val="002060"/>
                </a:solidFill>
              </a:rPr>
              <a:t/>
            </a:r>
            <a:br>
              <a:rPr lang="pl-PL" sz="3100" dirty="0" smtClean="0">
                <a:solidFill>
                  <a:srgbClr val="002060"/>
                </a:solidFill>
              </a:rPr>
            </a:br>
            <a:r>
              <a:rPr lang="pl-PL" sz="3100" dirty="0" smtClean="0">
                <a:solidFill>
                  <a:srgbClr val="002060"/>
                </a:solidFill>
              </a:rPr>
              <a:t/>
            </a:r>
            <a:br>
              <a:rPr lang="pl-PL" sz="31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</a:rPr>
              <a:t>W  szkole odbywają się zajęcia dla dzieci oraz     dla rodzin prowadzone Metodą Ruchu Rozwijającego Weroniki </a:t>
            </a:r>
            <a:r>
              <a:rPr lang="pl-PL" sz="2700" dirty="0" err="1" smtClean="0">
                <a:solidFill>
                  <a:srgbClr val="002060"/>
                </a:solidFill>
                <a:effectLst/>
              </a:rPr>
              <a:t>Sherborne</a:t>
            </a:r>
            <a:r>
              <a:rPr lang="pl-PL" sz="2700" dirty="0" smtClean="0">
                <a:solidFill>
                  <a:srgbClr val="002060"/>
                </a:solidFill>
                <a:effectLst/>
              </a:rPr>
              <a:t>. Podczas zajęć najmłodsi poznają swoje otoczenie i uczą się czuć w nim bezpiecznie, otwierają się na twórcze działanie,  ale przede wszystkim świetnie się bawią.</a:t>
            </a:r>
            <a:br>
              <a:rPr lang="pl-PL" sz="2700" dirty="0" smtClean="0">
                <a:solidFill>
                  <a:srgbClr val="002060"/>
                </a:solidFill>
                <a:effectLst/>
              </a:rPr>
            </a:br>
            <a:endParaRPr lang="pl-PL" sz="2700" dirty="0">
              <a:solidFill>
                <a:srgbClr val="002060"/>
              </a:solidFill>
              <a:effectLst/>
            </a:endParaRPr>
          </a:p>
        </p:txBody>
      </p:sp>
      <p:pic>
        <p:nvPicPr>
          <p:cNvPr id="46082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937000"/>
            <a:ext cx="2500518" cy="1921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5499" y="2634941"/>
            <a:ext cx="3735312" cy="388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88024" y="2708920"/>
            <a:ext cx="4139952" cy="364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51191" y="165234"/>
            <a:ext cx="3913627" cy="410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ZDALNE NAUCZANIE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rgbClr val="002060"/>
                </a:solidFill>
                <a:latin typeface="+mj-lt"/>
              </a:rPr>
              <a:t>l</a:t>
            </a:r>
            <a:r>
              <a:rPr lang="pl-PL" sz="2400" dirty="0" smtClean="0">
                <a:solidFill>
                  <a:srgbClr val="002060"/>
                </a:solidFill>
                <a:latin typeface="+mj-lt"/>
              </a:rPr>
              <a:t>ekcje online z wykorzystaniem TEAMS na platformie Office 365</a:t>
            </a:r>
            <a:endParaRPr lang="pl-PL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 descr="C:\Users\HP\Desktop\Bez nazwy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3" y="2564904"/>
            <a:ext cx="4498599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Bez nazwy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79" y="3645024"/>
            <a:ext cx="4363209" cy="2941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3708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  <a:effectLst/>
              </a:rPr>
              <a:t>wykorzystanie platform edukacyjnych:</a:t>
            </a:r>
            <a:br>
              <a:rPr lang="pl-PL" sz="3200" b="0" dirty="0">
                <a:solidFill>
                  <a:srgbClr val="002060"/>
                </a:solidFill>
                <a:effectLst/>
              </a:rPr>
            </a:br>
            <a:endParaRPr lang="pl-PL" sz="32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9006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>
                <a:solidFill>
                  <a:srgbClr val="002060"/>
                </a:solidFill>
              </a:rPr>
              <a:t>e-podręczniki.pl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>
                <a:solidFill>
                  <a:srgbClr val="002060"/>
                </a:solidFill>
              </a:rPr>
              <a:t>quizlet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kahoot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>
                <a:solidFill>
                  <a:srgbClr val="002060"/>
                </a:solidFill>
              </a:rPr>
              <a:t>geogebra</a:t>
            </a: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gov.pl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>
                <a:solidFill>
                  <a:srgbClr val="002060"/>
                </a:solidFill>
              </a:rPr>
              <a:t>pistacja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matzoo</a:t>
            </a:r>
            <a:r>
              <a:rPr lang="pl-PL" sz="2400" dirty="0" smtClean="0">
                <a:solidFill>
                  <a:srgbClr val="002060"/>
                </a:solidFill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>
                <a:solidFill>
                  <a:srgbClr val="002060"/>
                </a:solidFill>
              </a:rPr>
              <a:t>padlet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>
                <a:solidFill>
                  <a:srgbClr val="002060"/>
                </a:solidFill>
              </a:rPr>
              <a:t>testportal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>
                <a:solidFill>
                  <a:srgbClr val="002060"/>
                </a:solidFill>
              </a:rPr>
              <a:t>youtube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>
                <a:solidFill>
                  <a:srgbClr val="002060"/>
                </a:solidFill>
              </a:rPr>
              <a:t>skype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>
                <a:solidFill>
                  <a:srgbClr val="002060"/>
                </a:solidFill>
              </a:rPr>
              <a:t>librus</a:t>
            </a:r>
            <a:r>
              <a:rPr lang="pl-PL" sz="2400" dirty="0" smtClean="0">
                <a:solidFill>
                  <a:srgbClr val="002060"/>
                </a:solidFill>
              </a:rPr>
              <a:t> synergia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dirty="0" smtClean="0"/>
          </a:p>
          <a:p>
            <a:pPr>
              <a:buFont typeface="Wingdings" panose="05000000000000000000" pitchFamily="2" charset="2"/>
              <a:buChar char="§"/>
            </a:pPr>
            <a:endParaRPr lang="pl-PL" dirty="0" smtClean="0"/>
          </a:p>
          <a:p>
            <a:pPr marL="137160" indent="0">
              <a:buNone/>
            </a:pP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928670"/>
            <a:ext cx="440086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3857628"/>
            <a:ext cx="4598668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229600" cy="1440160"/>
          </a:xfrm>
        </p:spPr>
        <p:txBody>
          <a:bodyPr>
            <a:noAutofit/>
          </a:bodyPr>
          <a:lstStyle/>
          <a:p>
            <a:r>
              <a:rPr lang="pl-PL" sz="4800" dirty="0" smtClean="0">
                <a:solidFill>
                  <a:srgbClr val="002060"/>
                </a:solidFill>
              </a:rPr>
              <a:t>IMPREZY </a:t>
            </a:r>
            <a:br>
              <a:rPr lang="pl-PL" sz="4800" dirty="0" smtClean="0">
                <a:solidFill>
                  <a:srgbClr val="002060"/>
                </a:solidFill>
              </a:rPr>
            </a:br>
            <a:r>
              <a:rPr lang="pl-PL" sz="4800" dirty="0" smtClean="0">
                <a:solidFill>
                  <a:srgbClr val="002060"/>
                </a:solidFill>
              </a:rPr>
              <a:t>I </a:t>
            </a:r>
            <a:r>
              <a:rPr lang="pl-PL" sz="4400" dirty="0" smtClean="0">
                <a:solidFill>
                  <a:srgbClr val="002060"/>
                </a:solidFill>
              </a:rPr>
              <a:t>UROCZYSTOŚCI SZKOLNE</a:t>
            </a:r>
            <a:endParaRPr lang="pl-PL" sz="4400" dirty="0">
              <a:solidFill>
                <a:srgbClr val="002060"/>
              </a:solidFill>
            </a:endParaRPr>
          </a:p>
        </p:txBody>
      </p:sp>
      <p:pic>
        <p:nvPicPr>
          <p:cNvPr id="3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76232"/>
            <a:ext cx="2088232" cy="226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8208912" cy="1296144"/>
          </a:xfrm>
        </p:spPr>
        <p:txBody>
          <a:bodyPr>
            <a:normAutofit fontScale="90000"/>
          </a:bodyPr>
          <a:lstStyle/>
          <a:p>
            <a:pPr algn="r"/>
            <a:r>
              <a:rPr lang="pl-PL" sz="3200" dirty="0" smtClean="0">
                <a:solidFill>
                  <a:srgbClr val="002060"/>
                </a:solidFill>
              </a:rPr>
              <a:t>W szkole organizowane są uroczystości, imprezy z udziałem dzieci i ich rodzin,</a:t>
            </a:r>
            <a:br>
              <a:rPr lang="pl-PL" sz="3200" dirty="0" smtClean="0">
                <a:solidFill>
                  <a:srgbClr val="002060"/>
                </a:solidFill>
              </a:rPr>
            </a:br>
            <a:r>
              <a:rPr lang="pl-PL" sz="3200" dirty="0" smtClean="0">
                <a:solidFill>
                  <a:srgbClr val="002060"/>
                </a:solidFill>
              </a:rPr>
              <a:t>oraz z uczniami z zaproszonych przedszkoli i szkół</a:t>
            </a:r>
            <a:br>
              <a:rPr lang="pl-PL" sz="3200" dirty="0" smtClean="0">
                <a:solidFill>
                  <a:srgbClr val="002060"/>
                </a:solidFill>
              </a:rPr>
            </a:br>
            <a:r>
              <a:rPr lang="pl-PL" sz="3200" dirty="0" smtClean="0">
                <a:solidFill>
                  <a:srgbClr val="002060"/>
                </a:solidFill>
              </a:rPr>
              <a:t/>
            </a:r>
            <a:br>
              <a:rPr lang="pl-PL" sz="3200" dirty="0" smtClean="0">
                <a:solidFill>
                  <a:srgbClr val="002060"/>
                </a:solidFill>
              </a:rPr>
            </a:br>
            <a:r>
              <a:rPr lang="pl-PL" sz="2700" dirty="0" smtClean="0">
                <a:solidFill>
                  <a:srgbClr val="002060"/>
                </a:solidFill>
              </a:rPr>
              <a:t> </a:t>
            </a:r>
            <a:r>
              <a:rPr lang="pl-PL" sz="2700" b="0" dirty="0" smtClean="0">
                <a:solidFill>
                  <a:srgbClr val="002060"/>
                </a:solidFill>
                <a:effectLst/>
              </a:rPr>
              <a:t>Mikołajkowy Turniej Sportowy dla uczniów klas pierwszych</a:t>
            </a:r>
            <a:r>
              <a:rPr lang="pl-PL" sz="2700" b="0" i="1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2700" b="0" i="1" dirty="0" smtClean="0">
                <a:solidFill>
                  <a:srgbClr val="002060"/>
                </a:solidFill>
                <a:effectLst/>
              </a:rPr>
            </a:br>
            <a:r>
              <a:rPr lang="pl-PL" sz="2700" b="0" i="1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2700" b="0" i="1" dirty="0" smtClean="0">
                <a:solidFill>
                  <a:srgbClr val="002060"/>
                </a:solidFill>
                <a:effectLst/>
              </a:rPr>
            </a:br>
            <a:r>
              <a:rPr lang="pl-PL" sz="2700" b="0" dirty="0" smtClean="0">
                <a:solidFill>
                  <a:srgbClr val="002060"/>
                </a:solidFill>
                <a:effectLst/>
              </a:rPr>
              <a:t> ”</a:t>
            </a:r>
            <a:r>
              <a:rPr lang="pl-PL" sz="2700" b="0" dirty="0" err="1" smtClean="0">
                <a:solidFill>
                  <a:srgbClr val="002060"/>
                </a:solidFill>
                <a:effectLst/>
              </a:rPr>
              <a:t>Koloriada</a:t>
            </a:r>
            <a:r>
              <a:rPr lang="pl-PL" sz="2700" b="0" dirty="0" smtClean="0">
                <a:solidFill>
                  <a:srgbClr val="002060"/>
                </a:solidFill>
                <a:effectLst/>
              </a:rPr>
              <a:t>” - cykliczna impreza integracyjna</a:t>
            </a:r>
            <a:br>
              <a:rPr lang="pl-PL" sz="2700" b="0" dirty="0" smtClean="0">
                <a:solidFill>
                  <a:srgbClr val="002060"/>
                </a:solidFill>
                <a:effectLst/>
              </a:rPr>
            </a:br>
            <a:r>
              <a:rPr lang="pl-PL" sz="2700" b="0" dirty="0" smtClean="0">
                <a:solidFill>
                  <a:srgbClr val="002060"/>
                </a:solidFill>
                <a:effectLst/>
              </a:rPr>
              <a:t> organizowana w ramach </a:t>
            </a:r>
            <a:br>
              <a:rPr lang="pl-PL" sz="2700" b="0" dirty="0" smtClean="0">
                <a:solidFill>
                  <a:srgbClr val="002060"/>
                </a:solidFill>
                <a:effectLst/>
              </a:rPr>
            </a:br>
            <a:r>
              <a:rPr lang="pl-PL" sz="2700" b="0" dirty="0" smtClean="0">
                <a:solidFill>
                  <a:srgbClr val="002060"/>
                </a:solidFill>
                <a:effectLst/>
              </a:rPr>
              <a:t>Kutnowskich Grantów Oświatowych </a:t>
            </a:r>
            <a:br>
              <a:rPr lang="pl-PL" sz="2700" b="0" dirty="0" smtClean="0">
                <a:solidFill>
                  <a:srgbClr val="002060"/>
                </a:solidFill>
                <a:effectLst/>
              </a:rPr>
            </a:br>
            <a:r>
              <a:rPr lang="pl-PL" sz="2700" b="0" dirty="0" smtClean="0">
                <a:solidFill>
                  <a:srgbClr val="002060"/>
                </a:solidFill>
                <a:effectLst/>
              </a:rPr>
              <a:t>„Sięgaj, gdzie wzrok nie sięga” </a:t>
            </a:r>
            <a:r>
              <a:rPr lang="pl-PL" sz="2700" i="1" dirty="0" smtClean="0">
                <a:solidFill>
                  <a:srgbClr val="002060"/>
                </a:solidFill>
              </a:rPr>
              <a:t/>
            </a:r>
            <a:br>
              <a:rPr lang="pl-PL" sz="2700" i="1" dirty="0" smtClean="0">
                <a:solidFill>
                  <a:srgbClr val="002060"/>
                </a:solidFill>
              </a:rPr>
            </a:br>
            <a:endParaRPr lang="pl-PL" sz="2700" dirty="0">
              <a:solidFill>
                <a:srgbClr val="002060"/>
              </a:solidFill>
            </a:endParaRPr>
          </a:p>
        </p:txBody>
      </p:sp>
      <p:pic>
        <p:nvPicPr>
          <p:cNvPr id="8" name="Picture 2" descr="Znalezione obrazy dla zapytania clip art szkoł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653136"/>
            <a:ext cx="2016224" cy="20162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Adrian\Desktop\049d60dc7d8ca5bd3e8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212976"/>
            <a:ext cx="5256584" cy="349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Adrian\Desktop\98eb2323b7501678996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934592" cy="328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Adrian\Desktop\6dae9ebf508170d093a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620688"/>
            <a:ext cx="465175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27584" y="33265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solidFill>
                  <a:srgbClr val="FF33C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Piknik Rodzinny…</a:t>
            </a:r>
            <a:endParaRPr lang="pl-PL" sz="4800" b="1" dirty="0">
              <a:solidFill>
                <a:srgbClr val="FF33CC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137576" cy="541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_0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60648"/>
            <a:ext cx="4104456" cy="284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464496" cy="29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619" y="3356992"/>
            <a:ext cx="443538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4393579" cy="292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484784"/>
            <a:ext cx="8229600" cy="1143000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v"/>
            </a:pP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pl-PL" sz="4400" dirty="0" smtClean="0">
                <a:effectLst/>
              </a:rPr>
              <a:t> </a:t>
            </a:r>
            <a:r>
              <a:rPr lang="pl-PL" sz="3100" dirty="0" smtClean="0">
                <a:solidFill>
                  <a:srgbClr val="002060"/>
                </a:solidFill>
                <a:effectLst/>
              </a:rPr>
              <a:t>Nasza Jedynka uczestniczy w realizacji wielu  programów edukacyjnych </a:t>
            </a:r>
            <a:r>
              <a:rPr lang="pl-PL" sz="3100" dirty="0" err="1" smtClean="0">
                <a:solidFill>
                  <a:srgbClr val="002060"/>
                </a:solidFill>
                <a:effectLst/>
              </a:rPr>
              <a:t>m.in</a:t>
            </a:r>
            <a:r>
              <a:rPr lang="pl-PL" sz="3100" dirty="0" smtClean="0">
                <a:solidFill>
                  <a:srgbClr val="002060"/>
                </a:solidFill>
                <a:effectLst/>
              </a:rPr>
              <a:t>: </a:t>
            </a:r>
            <a:r>
              <a:rPr lang="pl-PL" sz="3600" dirty="0" smtClean="0">
                <a:effectLst/>
              </a:rPr>
              <a:t/>
            </a:r>
            <a:br>
              <a:rPr lang="pl-PL" sz="3600" dirty="0" smtClean="0">
                <a:effectLst/>
              </a:rPr>
            </a:br>
            <a:r>
              <a:rPr lang="pl-PL" sz="2700" dirty="0" smtClean="0">
                <a:effectLst/>
              </a:rPr>
              <a:t/>
            </a:r>
            <a:br>
              <a:rPr lang="pl-PL" sz="2700" dirty="0" smtClean="0"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„Akademia Bezpiecznego Puchatka”  propagujący bezpieczeństwo dzieci w czterech sferach: na drodze, 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w domu, w szkole oraz w Internecie. 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 „Działajmy razem” w ramach akcji Dnia Bezpiecznego Internetu </a:t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22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W ogólnopolskim programie „Ratuj z sercem - mapa AED w Polsce” – zakupiono automatyczny defibrylator zewnętrzny </a:t>
            </a:r>
            <a:r>
              <a:rPr lang="pl-PL" sz="3100" dirty="0" smtClean="0">
                <a:effectLst/>
              </a:rPr>
              <a:t/>
            </a:r>
            <a:br>
              <a:rPr lang="pl-PL" sz="3100" dirty="0" smtClean="0">
                <a:effectLst/>
              </a:rPr>
            </a:br>
            <a:r>
              <a:rPr lang="pl-PL" sz="3100" dirty="0" smtClean="0">
                <a:effectLst/>
              </a:rPr>
              <a:t> </a:t>
            </a: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endParaRPr lang="pl-PL" dirty="0">
              <a:effectLst/>
            </a:endParaRPr>
          </a:p>
        </p:txBody>
      </p:sp>
      <p:pic>
        <p:nvPicPr>
          <p:cNvPr id="1026" name="Picture 2" descr="http://www.sp1kutno.pl/wp-content/uploads/2018/02/DBI-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013176"/>
            <a:ext cx="2664295" cy="155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sp1kutno.pl/wp-content/uploads/2018/02/d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874302"/>
            <a:ext cx="2232248" cy="167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Adrian\Desktop\20180303_184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437112"/>
            <a:ext cx="2304256" cy="213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Przełamujemy bariery architektoniczne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F:\Nowy folder (3)\DSC_0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930" y="1935163"/>
            <a:ext cx="6582140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5" y="476672"/>
            <a:ext cx="8229600" cy="122413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l-PL" sz="2000" dirty="0" smtClean="0">
                <a:solidFill>
                  <a:srgbClr val="002060"/>
                </a:solidFill>
                <a:effectLst/>
              </a:rPr>
              <a:t>„Dzień pustej klasy”  w ramach międzynarodowego święta edukacji w naturze.</a:t>
            </a:r>
            <a:br>
              <a:rPr lang="pl-PL" sz="2000" dirty="0" smtClean="0">
                <a:solidFill>
                  <a:srgbClr val="002060"/>
                </a:solidFill>
                <a:effectLst/>
              </a:rPr>
            </a:br>
            <a:r>
              <a:rPr lang="pl-PL" sz="20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2000" dirty="0" smtClean="0">
                <a:solidFill>
                  <a:srgbClr val="002060"/>
                </a:solidFill>
                <a:effectLst/>
              </a:rPr>
            </a:br>
            <a:r>
              <a:rPr lang="pl-PL" sz="2000" dirty="0" smtClean="0">
                <a:solidFill>
                  <a:srgbClr val="002060"/>
                </a:solidFill>
                <a:effectLst/>
              </a:rPr>
              <a:t>„Dobrze jem” program organizowany przez fundację SZKOŁA NA WIDELCU</a:t>
            </a:r>
            <a:endParaRPr lang="pl-PL" sz="20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 descr="C:\Users\Admin\Desktop\20200923_110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5535" y="2011680"/>
            <a:ext cx="3528392" cy="2647822"/>
          </a:xfrm>
          <a:prstGeom prst="rect">
            <a:avLst/>
          </a:prstGeom>
          <a:noFill/>
        </p:spPr>
      </p:pic>
      <p:pic>
        <p:nvPicPr>
          <p:cNvPr id="1028" name="Picture 4" descr="C:\Users\Admin\Desktop\20200923_111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571002" y="1934304"/>
            <a:ext cx="2448272" cy="1837264"/>
          </a:xfrm>
          <a:prstGeom prst="rect">
            <a:avLst/>
          </a:prstGeom>
          <a:noFill/>
        </p:spPr>
      </p:pic>
      <p:pic>
        <p:nvPicPr>
          <p:cNvPr id="1029" name="Picture 5" descr="C:\Users\Admin\Desktop\20200923_111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06619" y="2258277"/>
            <a:ext cx="2736304" cy="2053414"/>
          </a:xfrm>
          <a:prstGeom prst="rect">
            <a:avLst/>
          </a:prstGeom>
          <a:noFill/>
        </p:spPr>
      </p:pic>
      <p:pic>
        <p:nvPicPr>
          <p:cNvPr id="3" name="Picture 2" descr="C:\Users\Admin\Desktop\20201106_0935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789040"/>
            <a:ext cx="3528392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229600" cy="168478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100" dirty="0" smtClean="0">
                <a:solidFill>
                  <a:srgbClr val="002060"/>
                </a:solidFill>
                <a:effectLst/>
              </a:rPr>
              <a:t>„</a:t>
            </a:r>
            <a:r>
              <a:rPr lang="pl-PL" sz="2700" dirty="0" smtClean="0">
                <a:solidFill>
                  <a:srgbClr val="002060"/>
                </a:solidFill>
                <a:effectLst/>
                <a:latin typeface="+mj-lt"/>
              </a:rPr>
              <a:t>Odkrycia małego dziecka są jak kamienie </a:t>
            </a:r>
            <a:br>
              <a:rPr lang="pl-PL" sz="2700" dirty="0" smtClean="0">
                <a:solidFill>
                  <a:srgbClr val="002060"/>
                </a:solidFill>
                <a:effectLst/>
                <a:latin typeface="+mj-lt"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  <a:latin typeface="+mj-lt"/>
              </a:rPr>
              <a:t>kosztowne – najtrwalsze, najpewniejsze, </a:t>
            </a:r>
            <a:br>
              <a:rPr lang="pl-PL" sz="2700" dirty="0" smtClean="0">
                <a:solidFill>
                  <a:srgbClr val="002060"/>
                </a:solidFill>
                <a:effectLst/>
                <a:latin typeface="+mj-lt"/>
              </a:rPr>
            </a:br>
            <a:r>
              <a:rPr lang="pl-PL" sz="2700" dirty="0" smtClean="0">
                <a:solidFill>
                  <a:srgbClr val="002060"/>
                </a:solidFill>
                <a:effectLst/>
                <a:latin typeface="+mj-lt"/>
              </a:rPr>
              <a:t>najświetniejsze ze zdobyczy” </a:t>
            </a:r>
            <a:r>
              <a:rPr lang="pl-PL" sz="3100" dirty="0" smtClean="0">
                <a:solidFill>
                  <a:srgbClr val="002060"/>
                </a:solidFill>
                <a:effectLst/>
              </a:rPr>
              <a:t/>
            </a:r>
            <a:br>
              <a:rPr lang="pl-PL" sz="3100" dirty="0" smtClean="0">
                <a:solidFill>
                  <a:srgbClr val="002060"/>
                </a:solidFill>
                <a:effectLst/>
              </a:rPr>
            </a:br>
            <a:r>
              <a:rPr lang="pl-PL" sz="2200" dirty="0" smtClean="0">
                <a:solidFill>
                  <a:srgbClr val="002060"/>
                </a:solidFill>
                <a:effectLst/>
              </a:rPr>
              <a:t>K. Przerwa - Tetmajer</a:t>
            </a:r>
            <a:endParaRPr lang="pl-PL" sz="2200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2" name="Picture 4" descr="C:\Users\Admin\Desktop\20201106_120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339752" y="2492896"/>
            <a:ext cx="4824536" cy="3024336"/>
          </a:xfrm>
          <a:prstGeom prst="rect">
            <a:avLst/>
          </a:prstGeom>
          <a:noFill/>
        </p:spPr>
      </p:pic>
      <p:pic>
        <p:nvPicPr>
          <p:cNvPr id="2053" name="Picture 5" descr="C:\Users\Admin\Desktop\20200923_11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51743">
            <a:off x="5369718" y="3632781"/>
            <a:ext cx="3295979" cy="2291270"/>
          </a:xfrm>
          <a:prstGeom prst="rect">
            <a:avLst/>
          </a:prstGeom>
          <a:noFill/>
        </p:spPr>
      </p:pic>
      <p:pic>
        <p:nvPicPr>
          <p:cNvPr id="2054" name="Picture 6" descr="C:\Users\Admin\Desktop\20200923_110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08079">
            <a:off x="585132" y="3224517"/>
            <a:ext cx="3557902" cy="236831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332656"/>
            <a:ext cx="7704856" cy="2112640"/>
          </a:xfrm>
        </p:spPr>
        <p:txBody>
          <a:bodyPr>
            <a:normAutofit fontScale="25000" lnSpcReduction="20000"/>
          </a:bodyPr>
          <a:lstStyle/>
          <a:p>
            <a:endParaRPr lang="pl-PL" sz="12800" b="1" dirty="0" smtClean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pl-PL" sz="1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Zachęcamy do wyboru Szkoły Podstawowej nr 1</a:t>
            </a:r>
          </a:p>
          <a:p>
            <a:pPr>
              <a:lnSpc>
                <a:spcPct val="170000"/>
              </a:lnSpc>
            </a:pPr>
            <a:r>
              <a:rPr lang="pl-PL" sz="1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im. Tadeusza Kościuszki           w Kutnie.</a:t>
            </a:r>
          </a:p>
        </p:txBody>
      </p:sp>
      <p:sp>
        <p:nvSpPr>
          <p:cNvPr id="31746" name="AutoShape 2" descr="Znalezione obrazy dla zapytania piktogramy ksiąz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7652" name="Picture 4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94731"/>
            <a:ext cx="2232248" cy="306326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39999">
              <a:schemeClr val="bg1"/>
            </a:gs>
            <a:gs pos="70000">
              <a:schemeClr val="bg1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124744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4000" b="1" cap="all" dirty="0" smtClean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+mj-lt"/>
              </a:rPr>
              <a:t>ZAPRASZAMY</a:t>
            </a:r>
          </a:p>
          <a:p>
            <a:pPr algn="ctr"/>
            <a:endParaRPr lang="pl-PL" sz="3600" b="1" cap="all" dirty="0" smtClean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pl-PL" sz="3600" b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2" name="Picture 4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5472608" cy="4346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21511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pl-PL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pl-PL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BAZA LOKALOWA SZKOŁY</a:t>
            </a:r>
            <a:br>
              <a:rPr lang="pl-PL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</a:br>
            <a:endParaRPr lang="pl-PL" sz="6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99592" y="404664"/>
            <a:ext cx="756084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Szkoła to kompleks budynków,      w którym znajduje się: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 pawilon edukacji wczesnoszkolnej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 pawilon klas IV-VIII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 świetlica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 stołówka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 biblioteka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 sala multimedialna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 gabinety specjalistyczne: logopedyczny, psychologiczny, pedagogiczny, integracji sensorycznej, zajęć terapeutycznych</a:t>
            </a:r>
          </a:p>
          <a:p>
            <a:endParaRPr lang="pl-PL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endParaRPr lang="pl-PL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+mj-lt"/>
            </a:endParaRPr>
          </a:p>
          <a:p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</a:rPr>
              <a:t> </a:t>
            </a: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1834</TotalTime>
  <Words>391</Words>
  <Application>Microsoft Office PowerPoint</Application>
  <PresentationFormat>Pokaz na ekranie (4:3)</PresentationFormat>
  <Paragraphs>121</Paragraphs>
  <Slides>53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54" baseType="lpstr">
      <vt:lpstr>Wierzchołek</vt:lpstr>
      <vt:lpstr>Slajd 1</vt:lpstr>
      <vt:lpstr>Szkoła Podstawowa nr 1  im. Tadeusza Kościuszki  w Kutnie</vt:lpstr>
      <vt:lpstr>Przełamujemy bariery architektoniczne</vt:lpstr>
      <vt:lpstr>Przełamujemy bariery architektoniczne</vt:lpstr>
      <vt:lpstr>Przełamujemy bariery architektoniczne</vt:lpstr>
      <vt:lpstr> BAZA LOKALOWA SZKOŁY </vt:lpstr>
      <vt:lpstr>Slajd 7</vt:lpstr>
      <vt:lpstr>Slajd 8</vt:lpstr>
      <vt:lpstr>Slajd 9</vt:lpstr>
      <vt:lpstr>  kompleks sportowy:    hala sportowa</vt:lpstr>
      <vt:lpstr>Dwie małe sale gimnastyczne</vt:lpstr>
      <vt:lpstr>Sala do gimnastyki korekcyjnej</vt:lpstr>
      <vt:lpstr>Kompleks boisk sportowych „Orlik”</vt:lpstr>
      <vt:lpstr>Szkoła posiada plac zabaw dla najmłodszych uczniów.</vt:lpstr>
      <vt:lpstr>Stołówka szkolna</vt:lpstr>
      <vt:lpstr>Oferta edukacyjna Szkoły</vt:lpstr>
      <vt:lpstr>Szkoła zapewnia dobrze wyposażone sale lekcyjne, gabinety logopedyczne, terapetutyczne.  </vt:lpstr>
      <vt:lpstr>Pracownia języków obcych</vt:lpstr>
      <vt:lpstr>Ekopracownia</vt:lpstr>
      <vt:lpstr>Przestronne pomieszczenia świetlicy i biblioteki</vt:lpstr>
      <vt:lpstr>Centrum Edukacji Informacyjnej  i Multimedialnej</vt:lpstr>
      <vt:lpstr> Biblioteka … Organizuje ciekawe zabawy, turnieje i gry                    biblioteczne. Prowadzi zajęcia dla dzieci i młodzieży. Organizuje konkursy czytelnicze. Bierze udział w ogólnopolskich akcjach, które  promują książki i czytanie.</vt:lpstr>
      <vt:lpstr>          Świetlica… organizuje: imprezy i uroczystości  m.in.: bal karnawałowy, walentynki,   zabawy w teatrzyk kukiełkowy, konkursy plastyczne, zajęcia promujące zdrowy styl życia, spotkania czytelnicze  z pracownikami Miejskiej      i Powiatowej Biblioteki Publicznej w Kutnie.      </vt:lpstr>
      <vt:lpstr>Slajd 24</vt:lpstr>
      <vt:lpstr>Slajd 25</vt:lpstr>
      <vt:lpstr>Pomoc psychologiczno - pedagogiczna</vt:lpstr>
      <vt:lpstr>prowadzona jest w formie:  zajęć rozwijających umiejętności uczenia się, zajęć dydaktyczno-wyrównawczych,  zajęć rozwijających uzdolnienia,  zajęć specjalistycznych:  korekcyjno-kompensacyjnych, logopedycznych, rozwijających kompetencje emocjonalno-społeczne oraz innych zajęć o charakterze terapeutycznym.   </vt:lpstr>
      <vt:lpstr>ZAJĘCIA INTEGRACJI SENSORYCZNEJ </vt:lpstr>
      <vt:lpstr>Slajd 29</vt:lpstr>
      <vt:lpstr>Slajd 30</vt:lpstr>
      <vt:lpstr>ZAJĘCIA Z TYFLOPEDAGOGIEM</vt:lpstr>
      <vt:lpstr>Slajd 32</vt:lpstr>
      <vt:lpstr>Stymulacja mowy</vt:lpstr>
      <vt:lpstr>                                Mówik…</vt:lpstr>
      <vt:lpstr>WYKORZYSTANIE SYMBOLI PCS</vt:lpstr>
      <vt:lpstr>DZIEŃ KOLOROWEJ SKARPETKI</vt:lpstr>
      <vt:lpstr>Slajd 37</vt:lpstr>
      <vt:lpstr>WARSZTATY NA TEMAT AUTYZMU</vt:lpstr>
      <vt:lpstr>Slajd 39</vt:lpstr>
      <vt:lpstr>Metoda ruchu rozwijającego Weroniki Sherborne  W  szkole odbywają się zajęcia dla dzieci oraz     dla rodzin prowadzone Metodą Ruchu Rozwijającego Weroniki Sherborne. Podczas zajęć najmłodsi poznają swoje otoczenie i uczą się czuć w nim bezpiecznie, otwierają się na twórcze działanie,  ale przede wszystkim świetnie się bawią. </vt:lpstr>
      <vt:lpstr>Slajd 41</vt:lpstr>
      <vt:lpstr>ZDALNE NAUCZANIE</vt:lpstr>
      <vt:lpstr>wykorzystanie platform edukacyjnych: </vt:lpstr>
      <vt:lpstr>IMPREZY  I UROCZYSTOŚCI SZKOLNE</vt:lpstr>
      <vt:lpstr>W szkole organizowane są uroczystości, imprezy z udziałem dzieci i ich rodzin, oraz z uczniami z zaproszonych przedszkoli i szkół   Mikołajkowy Turniej Sportowy dla uczniów klas pierwszych   ”Koloriada” - cykliczna impreza integracyjna  organizowana w ramach  Kutnowskich Grantów Oświatowych  „Sięgaj, gdzie wzrok nie sięga”  </vt:lpstr>
      <vt:lpstr>Slajd 46</vt:lpstr>
      <vt:lpstr>Slajd 47</vt:lpstr>
      <vt:lpstr>Slajd 48</vt:lpstr>
      <vt:lpstr>   Nasza Jedynka uczestniczy w realizacji wielu  programów edukacyjnych m.in:   „Akademia Bezpiecznego Puchatka”  propagujący bezpieczeństwo dzieci w czterech sferach: na drodze,  w domu, w szkole oraz w Internecie.    „Działajmy razem” w ramach akcji Dnia Bezpiecznego Internetu   W ogólnopolskim programie „Ratuj z sercem - mapa AED w Polsce” – zakupiono automatyczny defibrylator zewnętrzny    </vt:lpstr>
      <vt:lpstr>„Dzień pustej klasy”  w ramach międzynarodowego święta edukacji w naturze.  „Dobrze jem” program organizowany przez fundację SZKOŁA NA WIDELCU</vt:lpstr>
      <vt:lpstr> „Odkrycia małego dziecka są jak kamienie  kosztowne – najtrwalsze, najpewniejsze,  najświetniejsze ze zdobyczy”  K. Przerwa - Tetmajer</vt:lpstr>
      <vt:lpstr>Slajd 52</vt:lpstr>
      <vt:lpstr>Slajd 53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marla</dc:creator>
  <cp:lastModifiedBy>Sala_221</cp:lastModifiedBy>
  <cp:revision>273</cp:revision>
  <dcterms:created xsi:type="dcterms:W3CDTF">2013-02-14T11:19:21Z</dcterms:created>
  <dcterms:modified xsi:type="dcterms:W3CDTF">2021-02-05T10:10:49Z</dcterms:modified>
</cp:coreProperties>
</file>